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18.xml" ContentType="application/vnd.openxmlformats-officedocument.presentationml.notesSlide+xml"/>
  <Override PartName="/ppt/notesSlides/notesSlide27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notesSlides/notesSlide16.xml" ContentType="application/vnd.openxmlformats-officedocument.presentationml.notesSlide+xml"/>
  <Override PartName="/ppt/notesSlides/notesSlide25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1.xml" ContentType="application/vnd.openxmlformats-officedocument.presentationml.notesSlide+xml"/>
  <Default Extension="xlsx" ContentType="application/vnd.openxmlformats-officedocument.spreadsheetml.sheet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layout1.xml" ContentType="application/vnd.openxmlformats-officedocument.drawingml.diagramLayout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diagrams/drawing1.xml" ContentType="application/vnd.ms-office.drawingml.diagramDrawing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diagrams/quickStyle1.xml" ContentType="application/vnd.openxmlformats-officedocument.drawingml.diagramStyle+xml"/>
  <Override PartName="/ppt/notesSlides/notesSlide1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diagrams/colors1.xml" ContentType="application/vnd.openxmlformats-officedocument.drawingml.diagramColor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40"/>
  </p:notesMasterIdLst>
  <p:sldIdLst>
    <p:sldId id="256" r:id="rId2"/>
    <p:sldId id="257" r:id="rId3"/>
    <p:sldId id="258" r:id="rId4"/>
    <p:sldId id="268" r:id="rId5"/>
    <p:sldId id="262" r:id="rId6"/>
    <p:sldId id="263" r:id="rId7"/>
    <p:sldId id="269" r:id="rId8"/>
    <p:sldId id="270" r:id="rId9"/>
    <p:sldId id="265" r:id="rId10"/>
    <p:sldId id="266" r:id="rId11"/>
    <p:sldId id="267" r:id="rId12"/>
    <p:sldId id="271" r:id="rId13"/>
    <p:sldId id="272" r:id="rId14"/>
    <p:sldId id="273" r:id="rId15"/>
    <p:sldId id="264" r:id="rId16"/>
    <p:sldId id="274" r:id="rId17"/>
    <p:sldId id="279" r:id="rId18"/>
    <p:sldId id="275" r:id="rId19"/>
    <p:sldId id="276" r:id="rId20"/>
    <p:sldId id="277" r:id="rId21"/>
    <p:sldId id="278" r:id="rId22"/>
    <p:sldId id="280" r:id="rId23"/>
    <p:sldId id="281" r:id="rId24"/>
    <p:sldId id="282" r:id="rId25"/>
    <p:sldId id="284" r:id="rId26"/>
    <p:sldId id="285" r:id="rId27"/>
    <p:sldId id="286" r:id="rId28"/>
    <p:sldId id="287" r:id="rId29"/>
    <p:sldId id="288" r:id="rId30"/>
    <p:sldId id="289" r:id="rId31"/>
    <p:sldId id="291" r:id="rId32"/>
    <p:sldId id="290" r:id="rId33"/>
    <p:sldId id="293" r:id="rId34"/>
    <p:sldId id="295" r:id="rId35"/>
    <p:sldId id="296" r:id="rId36"/>
    <p:sldId id="297" r:id="rId37"/>
    <p:sldId id="292" r:id="rId38"/>
    <p:sldId id="294" r:id="rId39"/>
  </p:sldIdLst>
  <p:sldSz cx="9144000" cy="6858000" type="screen4x3"/>
  <p:notesSz cx="6858000" cy="9144000"/>
  <p:embeddedFontLst>
    <p:embeddedFont>
      <p:font typeface="Calibri" pitchFamily="34" charset="0"/>
      <p:regular r:id="rId41"/>
      <p:bold r:id="rId42"/>
      <p:italic r:id="rId43"/>
      <p:boldItalic r:id="rId44"/>
    </p:embeddedFont>
  </p:embeddedFontLst>
  <p:defaultTextStyle>
    <a:defPPr>
      <a:defRPr lang="bg-BG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E5E5E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306" autoAdjust="0"/>
    <p:restoredTop sz="86918" autoAdjust="0"/>
  </p:normalViewPr>
  <p:slideViewPr>
    <p:cSldViewPr>
      <p:cViewPr>
        <p:scale>
          <a:sx n="75" d="100"/>
          <a:sy n="75" d="100"/>
        </p:scale>
        <p:origin x="-1434" y="-18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2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3.fntdata"/><Relationship Id="rId48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Office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bg-BG"/>
  <c:style val="34"/>
  <c:chart>
    <c:autoTitleDeleted val="1"/>
    <c:plotArea>
      <c:layout/>
      <c:barChart>
        <c:barDir val="bar"/>
        <c:grouping val="clustered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cat>
            <c:strRef>
              <c:f>Sheet1!$A$2:$A$9</c:f>
              <c:strCache>
                <c:ptCount val="8"/>
                <c:pt idx="0">
                  <c:v>Реклами в търсачки и банери</c:v>
                </c:pt>
                <c:pt idx="1">
                  <c:v>Радио</c:v>
                </c:pt>
                <c:pt idx="2">
                  <c:v>Списания</c:v>
                </c:pt>
                <c:pt idx="3">
                  <c:v>Телевизия</c:v>
                </c:pt>
                <c:pt idx="4">
                  <c:v>Фирмени сайтове</c:v>
                </c:pt>
                <c:pt idx="5">
                  <c:v>Онлайн мнения</c:v>
                </c:pt>
                <c:pt idx="6">
                  <c:v>Вестници</c:v>
                </c:pt>
                <c:pt idx="7">
                  <c:v>Препоръка от клиенти</c:v>
                </c:pt>
              </c:strCache>
            </c:strRef>
          </c:cat>
          <c:val>
            <c:numRef>
              <c:f>Sheet1!$B$2:$B$9</c:f>
              <c:numCache>
                <c:formatCode>General</c:formatCode>
                <c:ptCount val="8"/>
                <c:pt idx="0">
                  <c:v>34</c:v>
                </c:pt>
                <c:pt idx="1">
                  <c:v>54</c:v>
                </c:pt>
                <c:pt idx="2">
                  <c:v>56</c:v>
                </c:pt>
                <c:pt idx="3">
                  <c:v>56</c:v>
                </c:pt>
                <c:pt idx="4">
                  <c:v>60</c:v>
                </c:pt>
                <c:pt idx="5">
                  <c:v>62</c:v>
                </c:pt>
                <c:pt idx="6">
                  <c:v>64</c:v>
                </c:pt>
                <c:pt idx="7" formatCode="0%">
                  <c:v>84</c:v>
                </c:pt>
              </c:numCache>
            </c:numRef>
          </c:val>
        </c:ser>
        <c:axId val="49382144"/>
        <c:axId val="49383680"/>
      </c:barChart>
      <c:catAx>
        <c:axId val="49382144"/>
        <c:scaling>
          <c:orientation val="minMax"/>
        </c:scaling>
        <c:axPos val="l"/>
        <c:tickLblPos val="nextTo"/>
        <c:txPr>
          <a:bodyPr/>
          <a:lstStyle/>
          <a:p>
            <a:pPr>
              <a:defRPr b="1">
                <a:effectLst/>
              </a:defRPr>
            </a:pPr>
            <a:endParaRPr lang="bg-BG"/>
          </a:p>
        </c:txPr>
        <c:crossAx val="49383680"/>
        <c:crosses val="autoZero"/>
        <c:auto val="1"/>
        <c:lblAlgn val="ctr"/>
        <c:lblOffset val="100"/>
      </c:catAx>
      <c:valAx>
        <c:axId val="49383680"/>
        <c:scaling>
          <c:orientation val="minMax"/>
        </c:scaling>
        <c:axPos val="b"/>
        <c:majorGridlines/>
        <c:numFmt formatCode="General" sourceLinked="1"/>
        <c:tickLblPos val="nextTo"/>
        <c:crossAx val="49382144"/>
        <c:crosses val="autoZero"/>
        <c:crossBetween val="between"/>
      </c:valAx>
    </c:plotArea>
    <c:plotVisOnly val="1"/>
  </c:chart>
  <c:spPr>
    <a:ln>
      <a:noFill/>
    </a:ln>
  </c:spPr>
  <c:txPr>
    <a:bodyPr/>
    <a:lstStyle/>
    <a:p>
      <a:pPr>
        <a:defRPr sz="1800"/>
      </a:pPr>
      <a:endParaRPr lang="bg-BG"/>
    </a:p>
  </c:txPr>
  <c:externalData r:id="rId1"/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7326359-F935-48A4-88C5-E57C0F3D107F}" type="doc">
      <dgm:prSet loTypeId="urn:microsoft.com/office/officeart/2005/8/layout/hProcess9" loCatId="process" qsTypeId="urn:microsoft.com/office/officeart/2005/8/quickstyle/simple1" qsCatId="simple" csTypeId="urn:microsoft.com/office/officeart/2005/8/colors/colorful4" csCatId="colorful" phldr="1"/>
      <dgm:spPr/>
    </dgm:pt>
    <dgm:pt modelId="{BE21A627-0F49-4974-8767-7F6D0A6B9D86}">
      <dgm:prSet phldrT="[Text]"/>
      <dgm:spPr/>
      <dgm:t>
        <a:bodyPr/>
        <a:lstStyle/>
        <a:p>
          <a:r>
            <a:rPr lang="bg-BG" dirty="0" smtClean="0"/>
            <a:t>Наблюдение</a:t>
          </a:r>
          <a:endParaRPr lang="bg-BG" dirty="0"/>
        </a:p>
      </dgm:t>
    </dgm:pt>
    <dgm:pt modelId="{1347073C-489E-4B37-9D6A-5F04DE58D2B9}" type="parTrans" cxnId="{502CC6AD-BE53-4EB6-8E28-DACE29A0731B}">
      <dgm:prSet/>
      <dgm:spPr/>
      <dgm:t>
        <a:bodyPr/>
        <a:lstStyle/>
        <a:p>
          <a:endParaRPr lang="bg-BG"/>
        </a:p>
      </dgm:t>
    </dgm:pt>
    <dgm:pt modelId="{0E24B63C-73FB-4604-B38D-1B1B9B4BD6CD}" type="sibTrans" cxnId="{502CC6AD-BE53-4EB6-8E28-DACE29A0731B}">
      <dgm:prSet/>
      <dgm:spPr/>
      <dgm:t>
        <a:bodyPr/>
        <a:lstStyle/>
        <a:p>
          <a:endParaRPr lang="bg-BG"/>
        </a:p>
      </dgm:t>
    </dgm:pt>
    <dgm:pt modelId="{007C5CA6-4722-4B4F-9E23-BF7AA016B6A6}">
      <dgm:prSet phldrT="[Text]"/>
      <dgm:spPr/>
      <dgm:t>
        <a:bodyPr/>
        <a:lstStyle/>
        <a:p>
          <a:r>
            <a:rPr lang="bg-BG" dirty="0" smtClean="0"/>
            <a:t>Обвръзване</a:t>
          </a:r>
          <a:endParaRPr lang="bg-BG" dirty="0"/>
        </a:p>
      </dgm:t>
    </dgm:pt>
    <dgm:pt modelId="{91864FC3-A13A-435B-AB79-1EA2B486B543}" type="parTrans" cxnId="{76EC158C-D930-4F91-802E-F1958A6B8EE7}">
      <dgm:prSet/>
      <dgm:spPr/>
      <dgm:t>
        <a:bodyPr/>
        <a:lstStyle/>
        <a:p>
          <a:endParaRPr lang="bg-BG"/>
        </a:p>
      </dgm:t>
    </dgm:pt>
    <dgm:pt modelId="{9E1EAB68-A07A-48F2-A6BB-D797030E493E}" type="sibTrans" cxnId="{76EC158C-D930-4F91-802E-F1958A6B8EE7}">
      <dgm:prSet/>
      <dgm:spPr/>
      <dgm:t>
        <a:bodyPr/>
        <a:lstStyle/>
        <a:p>
          <a:endParaRPr lang="bg-BG"/>
        </a:p>
      </dgm:t>
    </dgm:pt>
    <dgm:pt modelId="{495823B5-B682-43AA-8D88-872051817CE2}">
      <dgm:prSet phldrT="[Text]"/>
      <dgm:spPr/>
      <dgm:t>
        <a:bodyPr/>
        <a:lstStyle/>
        <a:p>
          <a:r>
            <a:rPr lang="bg-BG" dirty="0" smtClean="0"/>
            <a:t>Управление</a:t>
          </a:r>
          <a:endParaRPr lang="bg-BG" dirty="0"/>
        </a:p>
      </dgm:t>
    </dgm:pt>
    <dgm:pt modelId="{D0FAD3A0-DF26-43E0-928E-9D6C22DDD4B9}" type="parTrans" cxnId="{4FC53462-2CD3-44C4-BB61-7DDC115B3AEC}">
      <dgm:prSet/>
      <dgm:spPr/>
      <dgm:t>
        <a:bodyPr/>
        <a:lstStyle/>
        <a:p>
          <a:endParaRPr lang="bg-BG"/>
        </a:p>
      </dgm:t>
    </dgm:pt>
    <dgm:pt modelId="{9E941D81-5116-4667-97C7-CE7937E9AB73}" type="sibTrans" cxnId="{4FC53462-2CD3-44C4-BB61-7DDC115B3AEC}">
      <dgm:prSet/>
      <dgm:spPr/>
      <dgm:t>
        <a:bodyPr/>
        <a:lstStyle/>
        <a:p>
          <a:endParaRPr lang="bg-BG"/>
        </a:p>
      </dgm:t>
    </dgm:pt>
    <dgm:pt modelId="{443C2C43-6892-482B-8828-E61418135B4D}" type="pres">
      <dgm:prSet presAssocID="{37326359-F935-48A4-88C5-E57C0F3D107F}" presName="CompostProcess" presStyleCnt="0">
        <dgm:presLayoutVars>
          <dgm:dir/>
          <dgm:resizeHandles val="exact"/>
        </dgm:presLayoutVars>
      </dgm:prSet>
      <dgm:spPr/>
    </dgm:pt>
    <dgm:pt modelId="{103EB08A-B448-46A0-9392-C64E0E3D128F}" type="pres">
      <dgm:prSet presAssocID="{37326359-F935-48A4-88C5-E57C0F3D107F}" presName="arrow" presStyleLbl="bgShp" presStyleIdx="0" presStyleCnt="1"/>
      <dgm:spPr/>
    </dgm:pt>
    <dgm:pt modelId="{555DE9BE-8513-4153-8DCA-FB4CE78EC71D}" type="pres">
      <dgm:prSet presAssocID="{37326359-F935-48A4-88C5-E57C0F3D107F}" presName="linearProcess" presStyleCnt="0"/>
      <dgm:spPr/>
    </dgm:pt>
    <dgm:pt modelId="{AD396D6C-8CC8-4B75-A403-E3A57FAC2F3E}" type="pres">
      <dgm:prSet presAssocID="{BE21A627-0F49-4974-8767-7F6D0A6B9D86}" presName="text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bg-BG"/>
        </a:p>
      </dgm:t>
    </dgm:pt>
    <dgm:pt modelId="{CCF89727-D4A4-4C60-A627-2CB72ECB5A8B}" type="pres">
      <dgm:prSet presAssocID="{0E24B63C-73FB-4604-B38D-1B1B9B4BD6CD}" presName="sibTrans" presStyleCnt="0"/>
      <dgm:spPr/>
    </dgm:pt>
    <dgm:pt modelId="{C97FA14D-F6E5-46EA-9408-577A72327FC5}" type="pres">
      <dgm:prSet presAssocID="{007C5CA6-4722-4B4F-9E23-BF7AA016B6A6}" presName="text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bg-BG"/>
        </a:p>
      </dgm:t>
    </dgm:pt>
    <dgm:pt modelId="{A71E8F0A-7ADE-4F97-A4AD-D8F820E73CC0}" type="pres">
      <dgm:prSet presAssocID="{9E1EAB68-A07A-48F2-A6BB-D797030E493E}" presName="sibTrans" presStyleCnt="0"/>
      <dgm:spPr/>
    </dgm:pt>
    <dgm:pt modelId="{9EA66871-BE84-4F8D-8272-E7EDFA751B97}" type="pres">
      <dgm:prSet presAssocID="{495823B5-B682-43AA-8D88-872051817CE2}" presName="text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bg-BG"/>
        </a:p>
      </dgm:t>
    </dgm:pt>
  </dgm:ptLst>
  <dgm:cxnLst>
    <dgm:cxn modelId="{540CB0BD-1944-496B-9859-5AEFB2CE62BF}" type="presOf" srcId="{495823B5-B682-43AA-8D88-872051817CE2}" destId="{9EA66871-BE84-4F8D-8272-E7EDFA751B97}" srcOrd="0" destOrd="0" presId="urn:microsoft.com/office/officeart/2005/8/layout/hProcess9"/>
    <dgm:cxn modelId="{502CC6AD-BE53-4EB6-8E28-DACE29A0731B}" srcId="{37326359-F935-48A4-88C5-E57C0F3D107F}" destId="{BE21A627-0F49-4974-8767-7F6D0A6B9D86}" srcOrd="0" destOrd="0" parTransId="{1347073C-489E-4B37-9D6A-5F04DE58D2B9}" sibTransId="{0E24B63C-73FB-4604-B38D-1B1B9B4BD6CD}"/>
    <dgm:cxn modelId="{C3A6E35D-9ADE-40FB-8E82-BBB2BB11B218}" type="presOf" srcId="{BE21A627-0F49-4974-8767-7F6D0A6B9D86}" destId="{AD396D6C-8CC8-4B75-A403-E3A57FAC2F3E}" srcOrd="0" destOrd="0" presId="urn:microsoft.com/office/officeart/2005/8/layout/hProcess9"/>
    <dgm:cxn modelId="{83DE78D7-9E2E-4CB6-9968-4402DB2BC0C4}" type="presOf" srcId="{37326359-F935-48A4-88C5-E57C0F3D107F}" destId="{443C2C43-6892-482B-8828-E61418135B4D}" srcOrd="0" destOrd="0" presId="urn:microsoft.com/office/officeart/2005/8/layout/hProcess9"/>
    <dgm:cxn modelId="{76EC158C-D930-4F91-802E-F1958A6B8EE7}" srcId="{37326359-F935-48A4-88C5-E57C0F3D107F}" destId="{007C5CA6-4722-4B4F-9E23-BF7AA016B6A6}" srcOrd="1" destOrd="0" parTransId="{91864FC3-A13A-435B-AB79-1EA2B486B543}" sibTransId="{9E1EAB68-A07A-48F2-A6BB-D797030E493E}"/>
    <dgm:cxn modelId="{4FC53462-2CD3-44C4-BB61-7DDC115B3AEC}" srcId="{37326359-F935-48A4-88C5-E57C0F3D107F}" destId="{495823B5-B682-43AA-8D88-872051817CE2}" srcOrd="2" destOrd="0" parTransId="{D0FAD3A0-DF26-43E0-928E-9D6C22DDD4B9}" sibTransId="{9E941D81-5116-4667-97C7-CE7937E9AB73}"/>
    <dgm:cxn modelId="{107D8F25-6C79-4E66-8B7F-8B6FE74EDBED}" type="presOf" srcId="{007C5CA6-4722-4B4F-9E23-BF7AA016B6A6}" destId="{C97FA14D-F6E5-46EA-9408-577A72327FC5}" srcOrd="0" destOrd="0" presId="urn:microsoft.com/office/officeart/2005/8/layout/hProcess9"/>
    <dgm:cxn modelId="{DDE6978B-1A6E-4571-8F60-6B8134F0DB34}" type="presParOf" srcId="{443C2C43-6892-482B-8828-E61418135B4D}" destId="{103EB08A-B448-46A0-9392-C64E0E3D128F}" srcOrd="0" destOrd="0" presId="urn:microsoft.com/office/officeart/2005/8/layout/hProcess9"/>
    <dgm:cxn modelId="{5D8E4B7E-3BF8-4857-9831-220703E8BF71}" type="presParOf" srcId="{443C2C43-6892-482B-8828-E61418135B4D}" destId="{555DE9BE-8513-4153-8DCA-FB4CE78EC71D}" srcOrd="1" destOrd="0" presId="urn:microsoft.com/office/officeart/2005/8/layout/hProcess9"/>
    <dgm:cxn modelId="{78925507-6975-4625-BB2F-B1B3075E8A0F}" type="presParOf" srcId="{555DE9BE-8513-4153-8DCA-FB4CE78EC71D}" destId="{AD396D6C-8CC8-4B75-A403-E3A57FAC2F3E}" srcOrd="0" destOrd="0" presId="urn:microsoft.com/office/officeart/2005/8/layout/hProcess9"/>
    <dgm:cxn modelId="{7E523AF7-12D6-41BB-91E8-8EA8EE0A5646}" type="presParOf" srcId="{555DE9BE-8513-4153-8DCA-FB4CE78EC71D}" destId="{CCF89727-D4A4-4C60-A627-2CB72ECB5A8B}" srcOrd="1" destOrd="0" presId="urn:microsoft.com/office/officeart/2005/8/layout/hProcess9"/>
    <dgm:cxn modelId="{D47A53E8-4160-4F94-8634-D1F001EF5D6C}" type="presParOf" srcId="{555DE9BE-8513-4153-8DCA-FB4CE78EC71D}" destId="{C97FA14D-F6E5-46EA-9408-577A72327FC5}" srcOrd="2" destOrd="0" presId="urn:microsoft.com/office/officeart/2005/8/layout/hProcess9"/>
    <dgm:cxn modelId="{816EA96A-19AC-4B95-AC1C-45CBE2323684}" type="presParOf" srcId="{555DE9BE-8513-4153-8DCA-FB4CE78EC71D}" destId="{A71E8F0A-7ADE-4F97-A4AD-D8F820E73CC0}" srcOrd="3" destOrd="0" presId="urn:microsoft.com/office/officeart/2005/8/layout/hProcess9"/>
    <dgm:cxn modelId="{81C06793-27E2-4651-A8F7-8AA79F99202E}" type="presParOf" srcId="{555DE9BE-8513-4153-8DCA-FB4CE78EC71D}" destId="{9EA66871-BE84-4F8D-8272-E7EDFA751B97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103EB08A-B448-46A0-9392-C64E0E3D128F}">
      <dsp:nvSpPr>
        <dsp:cNvPr id="0" name=""/>
        <dsp:cNvSpPr/>
      </dsp:nvSpPr>
      <dsp:spPr>
        <a:xfrm>
          <a:off x="556261" y="0"/>
          <a:ext cx="6304300" cy="4063999"/>
        </a:xfrm>
        <a:prstGeom prst="rightArrow">
          <a:avLst/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D396D6C-8CC8-4B75-A403-E3A57FAC2F3E}">
      <dsp:nvSpPr>
        <dsp:cNvPr id="0" name=""/>
        <dsp:cNvSpPr/>
      </dsp:nvSpPr>
      <dsp:spPr>
        <a:xfrm>
          <a:off x="3598" y="1219199"/>
          <a:ext cx="2356643" cy="16256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bg-BG" sz="2800" kern="1200" dirty="0" smtClean="0"/>
            <a:t>Наблюдение</a:t>
          </a:r>
          <a:endParaRPr lang="bg-BG" sz="2800" kern="1200" dirty="0"/>
        </a:p>
      </dsp:txBody>
      <dsp:txXfrm>
        <a:off x="3598" y="1219199"/>
        <a:ext cx="2356643" cy="1625600"/>
      </dsp:txXfrm>
    </dsp:sp>
    <dsp:sp modelId="{C97FA14D-F6E5-46EA-9408-577A72327FC5}">
      <dsp:nvSpPr>
        <dsp:cNvPr id="0" name=""/>
        <dsp:cNvSpPr/>
      </dsp:nvSpPr>
      <dsp:spPr>
        <a:xfrm>
          <a:off x="2530090" y="1219199"/>
          <a:ext cx="2356643" cy="1625600"/>
        </a:xfrm>
        <a:prstGeom prst="roundRect">
          <a:avLst/>
        </a:prstGeom>
        <a:solidFill>
          <a:schemeClr val="accent4">
            <a:hueOff val="-2232385"/>
            <a:satOff val="13449"/>
            <a:lumOff val="107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bg-BG" sz="2800" kern="1200" dirty="0" smtClean="0"/>
            <a:t>Обвръзване</a:t>
          </a:r>
          <a:endParaRPr lang="bg-BG" sz="2800" kern="1200" dirty="0"/>
        </a:p>
      </dsp:txBody>
      <dsp:txXfrm>
        <a:off x="2530090" y="1219199"/>
        <a:ext cx="2356643" cy="1625600"/>
      </dsp:txXfrm>
    </dsp:sp>
    <dsp:sp modelId="{9EA66871-BE84-4F8D-8272-E7EDFA751B97}">
      <dsp:nvSpPr>
        <dsp:cNvPr id="0" name=""/>
        <dsp:cNvSpPr/>
      </dsp:nvSpPr>
      <dsp:spPr>
        <a:xfrm>
          <a:off x="5056581" y="1219199"/>
          <a:ext cx="2356643" cy="1625600"/>
        </a:xfrm>
        <a:prstGeom prst="roundRect">
          <a:avLst/>
        </a:prstGeom>
        <a:solidFill>
          <a:schemeClr val="accent4">
            <a:hueOff val="-4464770"/>
            <a:satOff val="26899"/>
            <a:lumOff val="215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bg-BG" sz="2800" kern="1200" dirty="0" smtClean="0"/>
            <a:t>Управление</a:t>
          </a:r>
          <a:endParaRPr lang="bg-BG" sz="2800" kern="1200" dirty="0"/>
        </a:p>
      </dsp:txBody>
      <dsp:txXfrm>
        <a:off x="5056581" y="1219199"/>
        <a:ext cx="2356643" cy="16256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F2CC15-0C10-4730-95AE-7F070612E21B}" type="datetimeFigureOut">
              <a:rPr lang="bg-BG" smtClean="0"/>
              <a:pPr/>
              <a:t>9.1.2012 г.</a:t>
            </a:fld>
            <a:endParaRPr lang="bg-B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bg-B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1127CC-E4B2-4890-B5C9-B03DE2F53310}" type="slidenum">
              <a:rPr lang="bg-BG" smtClean="0"/>
              <a:pPr/>
              <a:t>‹#›</a:t>
            </a:fld>
            <a:endParaRPr lang="bg-BG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bg-BG" dirty="0" smtClean="0"/>
              <a:t>Преди да започне</a:t>
            </a:r>
            <a:r>
              <a:rPr lang="bg-BG" baseline="0" dirty="0" smtClean="0"/>
              <a:t>м трябва да уточним ...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1127CC-E4B2-4890-B5C9-B03DE2F53310}" type="slidenum">
              <a:rPr lang="bg-BG" smtClean="0"/>
              <a:pPr/>
              <a:t>3</a:t>
            </a:fld>
            <a:endParaRPr lang="bg-BG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bg-BG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1127CC-E4B2-4890-B5C9-B03DE2F53310}" type="slidenum">
              <a:rPr lang="bg-BG" smtClean="0"/>
              <a:pPr/>
              <a:t>14</a:t>
            </a:fld>
            <a:endParaRPr lang="bg-BG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bg-BG" dirty="0" smtClean="0"/>
              <a:t>Започнете</a:t>
            </a:r>
            <a:r>
              <a:rPr lang="bg-BG" baseline="0" dirty="0" smtClean="0"/>
              <a:t> с търсене за Вашият бранд, продукти, свързвани с Вашата марка, Вашите конкуренти, горещи новини и теми</a:t>
            </a:r>
          </a:p>
          <a:p>
            <a:r>
              <a:rPr lang="bg-BG" baseline="0" dirty="0" smtClean="0"/>
              <a:t>Как се класирате ?</a:t>
            </a:r>
          </a:p>
          <a:p>
            <a:r>
              <a:rPr lang="bg-BG" baseline="0" dirty="0" smtClean="0"/>
              <a:t>Какво показва Вашето име ?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1127CC-E4B2-4890-B5C9-B03DE2F53310}" type="slidenum">
              <a:rPr lang="bg-BG" smtClean="0"/>
              <a:pPr/>
              <a:t>15</a:t>
            </a:fld>
            <a:endParaRPr lang="bg-BG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bg-BG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1127CC-E4B2-4890-B5C9-B03DE2F53310}" type="slidenum">
              <a:rPr lang="bg-BG" smtClean="0"/>
              <a:pPr/>
              <a:t>16</a:t>
            </a:fld>
            <a:endParaRPr lang="bg-BG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bg-BG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1127CC-E4B2-4890-B5C9-B03DE2F53310}" type="slidenum">
              <a:rPr lang="bg-BG" smtClean="0"/>
              <a:pPr/>
              <a:t>17</a:t>
            </a:fld>
            <a:endParaRPr lang="bg-BG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1127CC-E4B2-4890-B5C9-B03DE2F53310}" type="slidenum">
              <a:rPr lang="bg-BG" smtClean="0"/>
              <a:pPr/>
              <a:t>18</a:t>
            </a:fld>
            <a:endParaRPr lang="bg-BG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bg-BG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1127CC-E4B2-4890-B5C9-B03DE2F53310}" type="slidenum">
              <a:rPr lang="bg-BG" smtClean="0"/>
              <a:pPr/>
              <a:t>19</a:t>
            </a:fld>
            <a:endParaRPr lang="bg-BG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bg-BG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1127CC-E4B2-4890-B5C9-B03DE2F53310}" type="slidenum">
              <a:rPr lang="bg-BG" smtClean="0"/>
              <a:pPr/>
              <a:t>20</a:t>
            </a:fld>
            <a:endParaRPr lang="bg-BG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bg-BG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1127CC-E4B2-4890-B5C9-B03DE2F53310}" type="slidenum">
              <a:rPr lang="bg-BG" smtClean="0"/>
              <a:pPr/>
              <a:t>21</a:t>
            </a:fld>
            <a:endParaRPr lang="bg-BG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bg-BG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1127CC-E4B2-4890-B5C9-B03DE2F53310}" type="slidenum">
              <a:rPr lang="bg-BG" smtClean="0"/>
              <a:pPr/>
              <a:t>23</a:t>
            </a:fld>
            <a:endParaRPr lang="bg-BG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bg-BG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1127CC-E4B2-4890-B5C9-B03DE2F53310}" type="slidenum">
              <a:rPr lang="bg-BG" smtClean="0"/>
              <a:pPr/>
              <a:t>25</a:t>
            </a:fld>
            <a:endParaRPr lang="bg-BG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Wikipedia </a:t>
            </a:r>
            <a:r>
              <a:rPr lang="bg-BG" dirty="0" smtClean="0"/>
              <a:t>казва: Бранда</a:t>
            </a:r>
            <a:r>
              <a:rPr lang="bg-BG" baseline="0" dirty="0" smtClean="0"/>
              <a:t> или марката е колекция от символи, изживяване и асоциации свързани с даден продукт, услуга, човек или друга единица</a:t>
            </a:r>
          </a:p>
          <a:p>
            <a:r>
              <a:rPr lang="bg-BG" baseline="0" dirty="0" smtClean="0"/>
              <a:t>Бранда е в очите на потребителите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1127CC-E4B2-4890-B5C9-B03DE2F53310}" type="slidenum">
              <a:rPr lang="bg-BG" smtClean="0"/>
              <a:pPr/>
              <a:t>4</a:t>
            </a:fld>
            <a:endParaRPr lang="bg-BG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bg-BG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1127CC-E4B2-4890-B5C9-B03DE2F53310}" type="slidenum">
              <a:rPr lang="bg-BG" smtClean="0"/>
              <a:pPr/>
              <a:t>26</a:t>
            </a:fld>
            <a:endParaRPr lang="bg-BG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bg-BG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1127CC-E4B2-4890-B5C9-B03DE2F53310}" type="slidenum">
              <a:rPr lang="bg-BG" smtClean="0"/>
              <a:pPr/>
              <a:t>27</a:t>
            </a:fld>
            <a:endParaRPr lang="bg-BG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bg-BG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1127CC-E4B2-4890-B5C9-B03DE2F53310}" type="slidenum">
              <a:rPr lang="bg-BG" smtClean="0"/>
              <a:pPr/>
              <a:t>28</a:t>
            </a:fld>
            <a:endParaRPr lang="bg-BG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bg-BG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1127CC-E4B2-4890-B5C9-B03DE2F53310}" type="slidenum">
              <a:rPr lang="bg-BG" smtClean="0"/>
              <a:pPr/>
              <a:t>29</a:t>
            </a:fld>
            <a:endParaRPr lang="bg-BG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bg-BG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1127CC-E4B2-4890-B5C9-B03DE2F53310}" type="slidenum">
              <a:rPr lang="bg-BG" smtClean="0"/>
              <a:pPr/>
              <a:t>30</a:t>
            </a:fld>
            <a:endParaRPr lang="bg-BG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bg-BG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1127CC-E4B2-4890-B5C9-B03DE2F53310}" type="slidenum">
              <a:rPr lang="bg-BG" smtClean="0"/>
              <a:pPr/>
              <a:t>34</a:t>
            </a:fld>
            <a:endParaRPr lang="bg-BG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bg-BG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1127CC-E4B2-4890-B5C9-B03DE2F53310}" type="slidenum">
              <a:rPr lang="bg-BG" smtClean="0"/>
              <a:pPr/>
              <a:t>35</a:t>
            </a:fld>
            <a:endParaRPr lang="bg-BG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bg-BG" dirty="0" smtClean="0"/>
              <a:t>Преди да започне</a:t>
            </a:r>
            <a:r>
              <a:rPr lang="bg-BG" baseline="0" dirty="0" smtClean="0"/>
              <a:t>м трябва да уточним ...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1127CC-E4B2-4890-B5C9-B03DE2F53310}" type="slidenum">
              <a:rPr lang="bg-BG" smtClean="0"/>
              <a:pPr/>
              <a:t>38</a:t>
            </a:fld>
            <a:endParaRPr lang="bg-BG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bg-BG" baseline="0" dirty="0" smtClean="0"/>
          </a:p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1127CC-E4B2-4890-B5C9-B03DE2F53310}" type="slidenum">
              <a:rPr lang="bg-BG" smtClean="0"/>
              <a:pPr/>
              <a:t>5</a:t>
            </a:fld>
            <a:endParaRPr lang="bg-BG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bg-BG" sz="1200" dirty="0" smtClean="0"/>
              <a:t>Основният капитал на марката:  </a:t>
            </a:r>
          </a:p>
          <a:p>
            <a:endParaRPr lang="bg-BG" sz="1200" dirty="0" smtClean="0"/>
          </a:p>
          <a:p>
            <a:r>
              <a:rPr lang="bg-BG" sz="1200" dirty="0" smtClean="0"/>
              <a:t>Присъствие</a:t>
            </a:r>
            <a:r>
              <a:rPr lang="bg-BG" sz="1200" baseline="0" dirty="0" smtClean="0"/>
              <a:t> в</a:t>
            </a:r>
            <a:r>
              <a:rPr lang="bg-BG" sz="1200" dirty="0" smtClean="0"/>
              <a:t> логически и емоционално отношение.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1127CC-E4B2-4890-B5C9-B03DE2F53310}" type="slidenum">
              <a:rPr lang="bg-BG" smtClean="0"/>
              <a:pPr/>
              <a:t>6</a:t>
            </a:fld>
            <a:endParaRPr lang="bg-BG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ru-RU" sz="1200" b="0" i="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По</a:t>
            </a:r>
            <a:r>
              <a:rPr lang="ru-RU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данни на Нилсен</a:t>
            </a:r>
          </a:p>
          <a:p>
            <a:r>
              <a:rPr lang="ru-RU" sz="1200" b="0" i="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Реклами в търсачки и банери</a:t>
            </a:r>
            <a:r>
              <a:rPr lang="ru-RU" dirty="0" smtClean="0"/>
              <a:t> </a:t>
            </a:r>
            <a:r>
              <a:rPr lang="ru-RU" sz="1200" b="0" i="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34</a:t>
            </a:r>
            <a:r>
              <a:rPr lang="ru-RU" dirty="0" smtClean="0"/>
              <a:t> </a:t>
            </a:r>
          </a:p>
          <a:p>
            <a:r>
              <a:rPr lang="ru-RU" sz="1200" b="0" i="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Радио</a:t>
            </a:r>
            <a:r>
              <a:rPr lang="ru-RU" dirty="0" smtClean="0"/>
              <a:t> </a:t>
            </a:r>
            <a:r>
              <a:rPr lang="ru-RU" sz="1200" b="0" i="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54</a:t>
            </a:r>
            <a:r>
              <a:rPr lang="ru-RU" dirty="0" smtClean="0"/>
              <a:t> </a:t>
            </a:r>
          </a:p>
          <a:p>
            <a:r>
              <a:rPr lang="ru-RU" sz="1200" b="0" i="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Списания</a:t>
            </a:r>
            <a:r>
              <a:rPr lang="ru-RU" dirty="0" smtClean="0"/>
              <a:t> </a:t>
            </a:r>
            <a:r>
              <a:rPr lang="ru-RU" sz="1200" b="0" i="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56</a:t>
            </a:r>
            <a:r>
              <a:rPr lang="ru-RU" dirty="0" smtClean="0"/>
              <a:t> </a:t>
            </a:r>
          </a:p>
          <a:p>
            <a:r>
              <a:rPr lang="ru-RU" sz="1200" b="0" i="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Телевизия</a:t>
            </a:r>
            <a:r>
              <a:rPr lang="ru-RU" dirty="0" smtClean="0"/>
              <a:t> </a:t>
            </a:r>
            <a:r>
              <a:rPr lang="ru-RU" sz="1200" b="0" i="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56</a:t>
            </a:r>
            <a:r>
              <a:rPr lang="ru-RU" dirty="0" smtClean="0"/>
              <a:t> </a:t>
            </a:r>
          </a:p>
          <a:p>
            <a:r>
              <a:rPr lang="ru-RU" sz="1200" b="0" i="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Фирмени сайтове</a:t>
            </a:r>
            <a:r>
              <a:rPr lang="ru-RU" dirty="0" smtClean="0"/>
              <a:t> </a:t>
            </a:r>
            <a:r>
              <a:rPr lang="ru-RU" sz="1200" b="0" i="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60</a:t>
            </a:r>
            <a:r>
              <a:rPr lang="ru-RU" dirty="0" smtClean="0"/>
              <a:t> </a:t>
            </a:r>
          </a:p>
          <a:p>
            <a:r>
              <a:rPr lang="ru-RU" sz="1200" b="0" i="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Онлайн мнения</a:t>
            </a:r>
            <a:r>
              <a:rPr lang="ru-RU" dirty="0" smtClean="0"/>
              <a:t> </a:t>
            </a:r>
            <a:r>
              <a:rPr lang="ru-RU" sz="1200" b="0" i="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62</a:t>
            </a:r>
            <a:r>
              <a:rPr lang="ru-RU" dirty="0" smtClean="0"/>
              <a:t> </a:t>
            </a:r>
          </a:p>
          <a:p>
            <a:r>
              <a:rPr lang="ru-RU" sz="1200" b="0" i="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Вестници</a:t>
            </a:r>
            <a:r>
              <a:rPr lang="ru-RU" dirty="0" smtClean="0"/>
              <a:t> </a:t>
            </a:r>
            <a:r>
              <a:rPr lang="ru-RU" sz="1200" b="0" i="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64</a:t>
            </a:r>
            <a:r>
              <a:rPr lang="ru-RU" dirty="0" smtClean="0"/>
              <a:t> </a:t>
            </a:r>
          </a:p>
          <a:p>
            <a:r>
              <a:rPr lang="ru-RU" sz="1200" b="0" i="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Препоръка от клиенти</a:t>
            </a:r>
            <a:r>
              <a:rPr lang="ru-RU" dirty="0" smtClean="0"/>
              <a:t> </a:t>
            </a:r>
            <a:r>
              <a:rPr lang="ru-RU" sz="1200" b="0" i="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84%</a:t>
            </a:r>
            <a:r>
              <a:rPr lang="ru-RU" dirty="0" smtClean="0"/>
              <a:t> </a:t>
            </a:r>
          </a:p>
          <a:p>
            <a:endParaRPr lang="ru-RU" baseline="0" dirty="0" smtClean="0"/>
          </a:p>
          <a:p>
            <a:r>
              <a:rPr lang="ru-RU" baseline="0" dirty="0" smtClean="0"/>
              <a:t>Колко от Вас са търсили информация за себе си в Интернет ? За шефа си? За своите приятели ?</a:t>
            </a:r>
            <a:endParaRPr lang="bg-BG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1127CC-E4B2-4890-B5C9-B03DE2F53310}" type="slidenum">
              <a:rPr lang="bg-BG" smtClean="0"/>
              <a:pPr/>
              <a:t>7</a:t>
            </a:fld>
            <a:endParaRPr lang="bg-BG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bg-BG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1127CC-E4B2-4890-B5C9-B03DE2F53310}" type="slidenum">
              <a:rPr lang="bg-BG" smtClean="0"/>
              <a:pPr/>
              <a:t>8</a:t>
            </a:fld>
            <a:endParaRPr lang="bg-BG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bg-BG" dirty="0" smtClean="0"/>
              <a:t>Иска</a:t>
            </a:r>
            <a:r>
              <a:rPr lang="bg-BG" baseline="0" dirty="0" smtClean="0"/>
              <a:t> ли ни се или не – потребителите контролират репутацията ни.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1127CC-E4B2-4890-B5C9-B03DE2F53310}" type="slidenum">
              <a:rPr lang="bg-BG" smtClean="0"/>
              <a:pPr/>
              <a:t>9</a:t>
            </a:fld>
            <a:endParaRPr lang="bg-BG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bg-BG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1127CC-E4B2-4890-B5C9-B03DE2F53310}" type="slidenum">
              <a:rPr lang="bg-BG" smtClean="0"/>
              <a:pPr/>
              <a:t>12</a:t>
            </a:fld>
            <a:endParaRPr lang="bg-BG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bg-BG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1127CC-E4B2-4890-B5C9-B03DE2F53310}" type="slidenum">
              <a:rPr lang="bg-BG" smtClean="0"/>
              <a:pPr/>
              <a:t>13</a:t>
            </a:fld>
            <a:endParaRPr lang="bg-BG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bg-BG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bg-B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3B1C68A-B7EB-40CF-92CC-CCD3681CB107}" type="datetimeFigureOut">
              <a:rPr lang="bg-BG" smtClean="0"/>
              <a:pPr/>
              <a:t>9.1.2012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A100158-E952-4005-81C9-21BC7BBBBAD6}" type="slidenum">
              <a:rPr lang="bg-BG" smtClean="0"/>
              <a:pPr/>
              <a:t>‹#›</a:t>
            </a:fld>
            <a:endParaRPr lang="bg-BG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bg-B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bg-B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3B1C68A-B7EB-40CF-92CC-CCD3681CB107}" type="datetimeFigureOut">
              <a:rPr lang="bg-BG" smtClean="0"/>
              <a:pPr/>
              <a:t>9.1.2012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A100158-E952-4005-81C9-21BC7BBBBAD6}" type="slidenum">
              <a:rPr lang="bg-BG" smtClean="0"/>
              <a:pPr/>
              <a:t>‹#›</a:t>
            </a:fld>
            <a:endParaRPr lang="bg-BG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bg-B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bg-B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3B1C68A-B7EB-40CF-92CC-CCD3681CB107}" type="datetimeFigureOut">
              <a:rPr lang="bg-BG" smtClean="0"/>
              <a:pPr/>
              <a:t>9.1.2012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A100158-E952-4005-81C9-21BC7BBBBAD6}" type="slidenum">
              <a:rPr lang="bg-BG" smtClean="0"/>
              <a:pPr/>
              <a:t>‹#›</a:t>
            </a:fld>
            <a:endParaRPr lang="bg-BG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bg-BG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bg-B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bg-B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3B1C68A-B7EB-40CF-92CC-CCD3681CB107}" type="datetimeFigureOut">
              <a:rPr lang="bg-BG" smtClean="0"/>
              <a:pPr/>
              <a:t>9.1.2012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A100158-E952-4005-81C9-21BC7BBBBAD6}" type="slidenum">
              <a:rPr lang="bg-BG" smtClean="0"/>
              <a:pPr/>
              <a:t>‹#›</a:t>
            </a:fld>
            <a:endParaRPr lang="bg-BG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bg-B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3B1C68A-B7EB-40CF-92CC-CCD3681CB107}" type="datetimeFigureOut">
              <a:rPr lang="bg-BG" smtClean="0"/>
              <a:pPr/>
              <a:t>9.1.2012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A100158-E952-4005-81C9-21BC7BBBBAD6}" type="slidenum">
              <a:rPr lang="bg-BG" smtClean="0"/>
              <a:pPr/>
              <a:t>‹#›</a:t>
            </a:fld>
            <a:endParaRPr lang="bg-BG"/>
          </a:p>
        </p:txBody>
      </p:sp>
    </p:spTree>
  </p:cSld>
  <p:clrMapOvr>
    <a:masterClrMapping/>
  </p:clrMapOvr>
  <p:transition>
    <p:cut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bg-BG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bg-BG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bg-BG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3B1C68A-B7EB-40CF-92CC-CCD3681CB107}" type="datetimeFigureOut">
              <a:rPr lang="bg-BG" smtClean="0"/>
              <a:pPr/>
              <a:t>9.1.2012 г.</a:t>
            </a:fld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A100158-E952-4005-81C9-21BC7BBBBAD6}" type="slidenum">
              <a:rPr lang="bg-BG" smtClean="0"/>
              <a:pPr/>
              <a:t>‹#›</a:t>
            </a:fld>
            <a:endParaRPr lang="bg-BG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bg-B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bg-BG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bg-BG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3B1C68A-B7EB-40CF-92CC-CCD3681CB107}" type="datetimeFigureOut">
              <a:rPr lang="bg-BG" smtClean="0"/>
              <a:pPr/>
              <a:t>9.1.2012 г.</a:t>
            </a:fld>
            <a:endParaRPr lang="bg-BG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bg-BG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A100158-E952-4005-81C9-21BC7BBBBAD6}" type="slidenum">
              <a:rPr lang="bg-BG" smtClean="0"/>
              <a:pPr/>
              <a:t>‹#›</a:t>
            </a:fld>
            <a:endParaRPr lang="bg-BG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bg-BG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3B1C68A-B7EB-40CF-92CC-CCD3681CB107}" type="datetimeFigureOut">
              <a:rPr lang="bg-BG" smtClean="0"/>
              <a:pPr/>
              <a:t>9.1.2012 г.</a:t>
            </a:fld>
            <a:endParaRPr lang="bg-B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bg-B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A100158-E952-4005-81C9-21BC7BBBBAD6}" type="slidenum">
              <a:rPr lang="bg-BG" smtClean="0"/>
              <a:pPr/>
              <a:t>‹#›</a:t>
            </a:fld>
            <a:endParaRPr lang="bg-BG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3B1C68A-B7EB-40CF-92CC-CCD3681CB107}" type="datetimeFigureOut">
              <a:rPr lang="bg-BG" smtClean="0"/>
              <a:pPr/>
              <a:t>9.1.2012 г.</a:t>
            </a:fld>
            <a:endParaRPr lang="bg-BG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bg-B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A100158-E952-4005-81C9-21BC7BBBBAD6}" type="slidenum">
              <a:rPr lang="bg-BG" smtClean="0"/>
              <a:pPr/>
              <a:t>‹#›</a:t>
            </a:fld>
            <a:endParaRPr lang="bg-BG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bg-B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bg-B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3B1C68A-B7EB-40CF-92CC-CCD3681CB107}" type="datetimeFigureOut">
              <a:rPr lang="bg-BG" smtClean="0"/>
              <a:pPr/>
              <a:t>9.1.2012 г.</a:t>
            </a:fld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A100158-E952-4005-81C9-21BC7BBBBAD6}" type="slidenum">
              <a:rPr lang="bg-BG" smtClean="0"/>
              <a:pPr/>
              <a:t>‹#›</a:t>
            </a:fld>
            <a:endParaRPr lang="bg-BG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bg-BG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bg-B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3B1C68A-B7EB-40CF-92CC-CCD3681CB107}" type="datetimeFigureOut">
              <a:rPr lang="bg-BG" smtClean="0"/>
              <a:pPr/>
              <a:t>9.1.2012 г.</a:t>
            </a:fld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A100158-E952-4005-81C9-21BC7BBBBAD6}" type="slidenum">
              <a:rPr lang="bg-BG" smtClean="0"/>
              <a:pPr/>
              <a:t>‹#›</a:t>
            </a:fld>
            <a:endParaRPr lang="bg-BG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 cstate="print">
            <a:alphaModFix amt="74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bg-BG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3568" y="2204864"/>
            <a:ext cx="7772400" cy="2513021"/>
          </a:xfrm>
        </p:spPr>
        <p:txBody>
          <a:bodyPr/>
          <a:lstStyle/>
          <a:p>
            <a:r>
              <a:rPr lang="ru-RU" b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Управление на онлайн репутация </a:t>
            </a:r>
            <a:br>
              <a:rPr lang="ru-RU" b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endParaRPr lang="bg-BG" b="1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 l="-50000" r="-5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6211669"/>
            <a:ext cx="9144000" cy="64633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bg-BG" sz="3600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Преди Интернет 	       След Интернет</a:t>
            </a:r>
            <a:endParaRPr lang="bg-BG" sz="3600" b="1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0"/>
            <a:ext cx="9144000" cy="64633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bg-BG" sz="3600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 О М У Н И К А Ц И Я Т А</a:t>
            </a:r>
            <a:endParaRPr lang="bg-BG" sz="3600" b="1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6211669"/>
            <a:ext cx="9144000" cy="64633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bg-BG" sz="3600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Социалните мрежи разцепват догмите</a:t>
            </a:r>
            <a:endParaRPr lang="bg-BG" sz="3600" b="1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7544" y="2420888"/>
            <a:ext cx="8136904" cy="792088"/>
          </a:xfrm>
        </p:spPr>
        <p:txBody>
          <a:bodyPr/>
          <a:lstStyle/>
          <a:p>
            <a:r>
              <a:rPr lang="bg-BG" sz="4800" b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Все още може да управлявате репутацията си</a:t>
            </a:r>
            <a:endParaRPr lang="bg-BG" sz="4800" b="1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9512" y="188640"/>
            <a:ext cx="7772400" cy="792088"/>
          </a:xfrm>
        </p:spPr>
        <p:txBody>
          <a:bodyPr/>
          <a:lstStyle/>
          <a:p>
            <a:pPr algn="l"/>
            <a:r>
              <a:rPr lang="bg-BG" sz="4000" b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Онлайн репутация</a:t>
            </a:r>
            <a:endParaRPr lang="bg-BG" sz="4000" b="1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67544" y="1628795"/>
            <a:ext cx="4824536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  <a:buFont typeface="Wingdings" pitchFamily="2" charset="2"/>
              <a:buChar char="v"/>
            </a:pPr>
            <a:r>
              <a:rPr lang="bg-BG" sz="24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Вашите </a:t>
            </a:r>
            <a:r>
              <a:rPr lang="bg-BG" sz="2400" b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клиенти</a:t>
            </a:r>
            <a:r>
              <a:rPr lang="bg-BG" sz="24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са онлайн</a:t>
            </a:r>
          </a:p>
          <a:p>
            <a:pPr>
              <a:spcAft>
                <a:spcPts val="1200"/>
              </a:spcAft>
              <a:buFont typeface="Wingdings" pitchFamily="2" charset="2"/>
              <a:buChar char="v"/>
            </a:pPr>
            <a:r>
              <a:rPr lang="bg-BG" sz="24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Вашите </a:t>
            </a:r>
            <a:r>
              <a:rPr lang="bg-BG" sz="2400" b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конкуренти </a:t>
            </a:r>
            <a:r>
              <a:rPr lang="bg-BG" sz="24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са онлайн</a:t>
            </a:r>
          </a:p>
          <a:p>
            <a:pPr>
              <a:spcAft>
                <a:spcPts val="1200"/>
              </a:spcAft>
              <a:buFont typeface="Wingdings" pitchFamily="2" charset="2"/>
              <a:buChar char="v"/>
            </a:pPr>
            <a:r>
              <a:rPr lang="bg-BG" sz="24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Безпричинно </a:t>
            </a:r>
            <a:r>
              <a:rPr lang="bg-BG" sz="2400" b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ядосаните хора </a:t>
            </a:r>
            <a:r>
              <a:rPr lang="ru-RU" sz="24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към Вас и Вашата марка са онлайн</a:t>
            </a:r>
          </a:p>
          <a:p>
            <a:pPr>
              <a:spcAft>
                <a:spcPts val="1200"/>
              </a:spcAft>
              <a:buFont typeface="Wingdings" pitchFamily="2" charset="2"/>
              <a:buChar char="v"/>
            </a:pPr>
            <a:r>
              <a:rPr lang="bg-BG" sz="24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Вашите </a:t>
            </a:r>
            <a:r>
              <a:rPr lang="bg-BG" sz="2400" b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перспективи</a:t>
            </a:r>
            <a:r>
              <a:rPr lang="bg-BG" sz="24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са онлайн</a:t>
            </a:r>
          </a:p>
          <a:p>
            <a:pPr>
              <a:spcAft>
                <a:spcPts val="1200"/>
              </a:spcAft>
              <a:buFont typeface="Wingdings" pitchFamily="2" charset="2"/>
              <a:buChar char="v"/>
            </a:pPr>
            <a:r>
              <a:rPr lang="ru-RU" sz="24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Вашето </a:t>
            </a:r>
            <a:r>
              <a:rPr lang="ru-RU" sz="2400" b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бъдещо развитие </a:t>
            </a:r>
            <a:r>
              <a:rPr lang="ru-RU" sz="24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е онлайн</a:t>
            </a:r>
          </a:p>
          <a:p>
            <a:endParaRPr lang="bg-BG" sz="2400" dirty="0" smtClean="0"/>
          </a:p>
        </p:txBody>
      </p:sp>
      <p:pic>
        <p:nvPicPr>
          <p:cNvPr id="2050" name="Picture 2" descr="C:\Users\Veneta\Desktop\social_marketing_resource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500694" y="1714488"/>
            <a:ext cx="3286125" cy="329565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9512" y="188640"/>
            <a:ext cx="7772400" cy="792088"/>
          </a:xfrm>
        </p:spPr>
        <p:txBody>
          <a:bodyPr/>
          <a:lstStyle/>
          <a:p>
            <a:pPr algn="l"/>
            <a:r>
              <a:rPr lang="bg-BG" sz="4000" b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Основни компоненти</a:t>
            </a:r>
            <a:endParaRPr lang="bg-BG" sz="4000" b="1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6" name="Diagram 5"/>
          <p:cNvGraphicFramePr/>
          <p:nvPr/>
        </p:nvGraphicFramePr>
        <p:xfrm>
          <a:off x="827584" y="1397000"/>
          <a:ext cx="7416824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5229200"/>
            <a:ext cx="9144000" cy="64633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bg-BG" sz="3600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М О Н И Т О Р И Н Г</a:t>
            </a:r>
            <a:endParaRPr lang="bg-BG" sz="3600" b="1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9512" y="188640"/>
            <a:ext cx="7772400" cy="792088"/>
          </a:xfrm>
        </p:spPr>
        <p:txBody>
          <a:bodyPr/>
          <a:lstStyle/>
          <a:p>
            <a:pPr algn="l"/>
            <a:r>
              <a:rPr lang="bg-BG" sz="4000" b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Стъпка 1</a:t>
            </a:r>
            <a:endParaRPr lang="bg-BG" sz="4000" b="1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67544" y="1628795"/>
            <a:ext cx="4824536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  <a:buFont typeface="Wingdings" pitchFamily="2" charset="2"/>
              <a:buChar char="v"/>
            </a:pPr>
            <a:r>
              <a:rPr lang="bg-BG" sz="24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Изследване на проблема</a:t>
            </a:r>
          </a:p>
          <a:p>
            <a:pPr marL="361950" indent="-361950">
              <a:spcAft>
                <a:spcPts val="1200"/>
              </a:spcAft>
              <a:buFont typeface="Wingdings" pitchFamily="2" charset="2"/>
              <a:buChar char="v"/>
            </a:pPr>
            <a:r>
              <a:rPr lang="bg-BG" sz="24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Намиране на причината за  негативното отношение</a:t>
            </a:r>
          </a:p>
          <a:p>
            <a:pPr marL="361950" indent="-361950">
              <a:spcAft>
                <a:spcPts val="1200"/>
              </a:spcAft>
              <a:buFont typeface="Wingdings" pitchFamily="2" charset="2"/>
              <a:buChar char="v"/>
            </a:pPr>
            <a:r>
              <a:rPr lang="bg-BG" sz="24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Подготовка за провеждане на кампания</a:t>
            </a:r>
          </a:p>
          <a:p>
            <a:pPr>
              <a:spcAft>
                <a:spcPts val="1200"/>
              </a:spcAft>
              <a:buFont typeface="Wingdings" pitchFamily="2" charset="2"/>
              <a:buChar char="v"/>
            </a:pPr>
            <a:r>
              <a:rPr lang="ru-RU" sz="24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Точните методи по точните хора</a:t>
            </a:r>
          </a:p>
          <a:p>
            <a:pPr>
              <a:spcAft>
                <a:spcPts val="1200"/>
              </a:spcAft>
              <a:buFont typeface="Wingdings" pitchFamily="2" charset="2"/>
              <a:buChar char="v"/>
            </a:pPr>
            <a:endParaRPr lang="bg-BG" sz="2400" dirty="0" smtClean="0"/>
          </a:p>
        </p:txBody>
      </p:sp>
      <p:pic>
        <p:nvPicPr>
          <p:cNvPr id="6148" name="Picture 4" descr="C:\Users\Veneta\Desktop\stressed_girl1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143504" y="1714488"/>
            <a:ext cx="3857620" cy="257174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9512" y="188640"/>
            <a:ext cx="7772400" cy="792088"/>
          </a:xfrm>
        </p:spPr>
        <p:txBody>
          <a:bodyPr/>
          <a:lstStyle/>
          <a:p>
            <a:pPr algn="l"/>
            <a:r>
              <a:rPr lang="bg-BG" sz="4000" b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Стъпка 1</a:t>
            </a:r>
            <a:endParaRPr lang="bg-BG" sz="4000" b="1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331640" y="1628800"/>
            <a:ext cx="6696744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  <a:buFont typeface="Wingdings" pitchFamily="2" charset="2"/>
              <a:buChar char="v"/>
            </a:pPr>
            <a:r>
              <a:rPr lang="bg-BG" sz="32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Инструменти за мониторинг</a:t>
            </a:r>
          </a:p>
          <a:p>
            <a:pPr>
              <a:spcAft>
                <a:spcPts val="1200"/>
              </a:spcAft>
            </a:pP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Google alerts</a:t>
            </a:r>
          </a:p>
          <a:p>
            <a:pPr>
              <a:spcAft>
                <a:spcPts val="1200"/>
              </a:spcAft>
            </a:pP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Steprep.com</a:t>
            </a:r>
          </a:p>
          <a:p>
            <a:pPr>
              <a:spcAft>
                <a:spcPts val="1200"/>
              </a:spcAft>
            </a:pP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SocialMention.com</a:t>
            </a:r>
          </a:p>
          <a:p>
            <a:pPr>
              <a:spcAft>
                <a:spcPts val="1200"/>
              </a:spcAft>
            </a:pP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Trackur.com</a:t>
            </a:r>
            <a:endParaRPr lang="bg-BG" sz="2800" dirty="0" smtClean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  <a:p>
            <a:pPr>
              <a:spcAft>
                <a:spcPts val="1200"/>
              </a:spcAft>
            </a:pP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Radian 6</a:t>
            </a:r>
          </a:p>
          <a:p>
            <a:pPr>
              <a:spcAft>
                <a:spcPts val="1200"/>
              </a:spcAft>
            </a:pPr>
            <a:r>
              <a:rPr lang="bg-BG" sz="28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скоро 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ePR.BG </a:t>
            </a:r>
            <a:r>
              <a:rPr lang="bg-BG" sz="28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:-)</a:t>
            </a:r>
            <a:endParaRPr lang="ru-RU" sz="2800" dirty="0" smtClean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  <a:p>
            <a:pPr>
              <a:spcAft>
                <a:spcPts val="1200"/>
              </a:spcAft>
              <a:buFont typeface="Wingdings" pitchFamily="2" charset="2"/>
              <a:buChar char="v"/>
            </a:pPr>
            <a:endParaRPr lang="bg-BG" sz="24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</a:blip>
          <a:srcRect/>
          <a:stretch>
            <a:fillRect l="-33000" r="-3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5734997"/>
            <a:ext cx="9144000" cy="64633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bg-BG" sz="3600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 Б В Р Ъ З В А Н Е</a:t>
            </a:r>
            <a:endParaRPr lang="bg-BG" sz="3600" b="1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9512" y="188640"/>
            <a:ext cx="7772400" cy="792088"/>
          </a:xfrm>
        </p:spPr>
        <p:txBody>
          <a:bodyPr/>
          <a:lstStyle/>
          <a:p>
            <a:pPr algn="l"/>
            <a:r>
              <a:rPr lang="bg-BG" sz="4000" b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Стъпка 2</a:t>
            </a:r>
            <a:endParaRPr lang="bg-BG" sz="4000" b="1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67544" y="1340768"/>
            <a:ext cx="7200800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  <a:buFont typeface="Wingdings" pitchFamily="2" charset="2"/>
              <a:buChar char="v"/>
            </a:pPr>
            <a:r>
              <a:rPr lang="bg-BG" sz="24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Създаване на ресурси</a:t>
            </a:r>
          </a:p>
          <a:p>
            <a:pPr>
              <a:spcAft>
                <a:spcPts val="1200"/>
              </a:spcAft>
            </a:pPr>
            <a:r>
              <a:rPr lang="bg-BG" sz="24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1. Създаване на помощни уеб сайтове</a:t>
            </a:r>
          </a:p>
          <a:p>
            <a:pPr>
              <a:spcAft>
                <a:spcPts val="1200"/>
              </a:spcAft>
            </a:pPr>
            <a:r>
              <a:rPr lang="ru-RU" sz="24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2. Създаване на профили в социални </a:t>
            </a:r>
          </a:p>
          <a:p>
            <a:pPr>
              <a:spcAft>
                <a:spcPts val="1200"/>
              </a:spcAft>
            </a:pPr>
            <a:r>
              <a:rPr lang="bg-BG" sz="24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    мрежи и тематични портали</a:t>
            </a:r>
          </a:p>
          <a:p>
            <a:pPr>
              <a:spcAft>
                <a:spcPts val="1200"/>
              </a:spcAft>
            </a:pPr>
            <a:r>
              <a:rPr lang="bg-BG" sz="24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3. Публикуване на </a:t>
            </a:r>
            <a:r>
              <a:rPr lang="en-US" sz="24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PR </a:t>
            </a:r>
            <a:r>
              <a:rPr lang="bg-BG" sz="24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статии</a:t>
            </a:r>
          </a:p>
          <a:p>
            <a:pPr>
              <a:spcAft>
                <a:spcPts val="1200"/>
              </a:spcAft>
            </a:pPr>
            <a:r>
              <a:rPr lang="bg-BG" sz="24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    и платени съобщения</a:t>
            </a:r>
          </a:p>
          <a:p>
            <a:pPr marL="266700" indent="-266700">
              <a:spcAft>
                <a:spcPts val="1200"/>
              </a:spcAft>
            </a:pPr>
            <a:r>
              <a:rPr lang="ru-RU" sz="24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4. Регистрация в директории + social bookmark    сайтове</a:t>
            </a:r>
          </a:p>
          <a:p>
            <a:pPr>
              <a:spcAft>
                <a:spcPts val="1200"/>
              </a:spcAft>
              <a:buFont typeface="Wingdings" pitchFamily="2" charset="2"/>
              <a:buChar char="v"/>
            </a:pPr>
            <a:endParaRPr lang="bg-BG" sz="2400" dirty="0" smtClean="0"/>
          </a:p>
        </p:txBody>
      </p:sp>
      <p:pic>
        <p:nvPicPr>
          <p:cNvPr id="3075" name="Picture 3" descr="C:\Users\Veneta\Desktop\postive-negative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86446" y="1714488"/>
            <a:ext cx="3071296" cy="273205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9512" y="116632"/>
            <a:ext cx="7772400" cy="792088"/>
          </a:xfrm>
        </p:spPr>
        <p:txBody>
          <a:bodyPr/>
          <a:lstStyle/>
          <a:p>
            <a:pPr algn="l"/>
            <a:r>
              <a:rPr lang="bg-BG" b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 какво ще си говорим ?</a:t>
            </a:r>
            <a:r>
              <a:rPr lang="ru-RU" b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ru-RU" b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endParaRPr lang="bg-BG" b="1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95536" y="1124744"/>
            <a:ext cx="7128792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v"/>
            </a:pPr>
            <a:r>
              <a:rPr lang="bg-BG" sz="24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За какво ни е нужна онлайн репутация ?</a:t>
            </a:r>
          </a:p>
          <a:p>
            <a:pPr>
              <a:buFont typeface="Wingdings" pitchFamily="2" charset="2"/>
              <a:buChar char="v"/>
            </a:pPr>
            <a:endParaRPr lang="bg-BG" sz="2400" dirty="0" smtClean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  <a:p>
            <a:pPr marL="361950" indent="-361950">
              <a:buFont typeface="Wingdings" pitchFamily="2" charset="2"/>
              <a:buChar char="v"/>
            </a:pPr>
            <a:r>
              <a:rPr lang="bg-BG" sz="24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Какво представлява и как да създадем    положителен имидж ?</a:t>
            </a:r>
          </a:p>
          <a:p>
            <a:pPr>
              <a:buFont typeface="Wingdings" pitchFamily="2" charset="2"/>
              <a:buChar char="v"/>
            </a:pPr>
            <a:endParaRPr lang="bg-BG" sz="2400" dirty="0" smtClean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  <a:p>
            <a:pPr>
              <a:buFont typeface="Wingdings" pitchFamily="2" charset="2"/>
              <a:buChar char="v"/>
            </a:pPr>
            <a:r>
              <a:rPr lang="bg-BG" sz="24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Как да управляваме репутацията си ?</a:t>
            </a:r>
          </a:p>
          <a:p>
            <a:pPr>
              <a:buFont typeface="Wingdings" pitchFamily="2" charset="2"/>
              <a:buChar char="v"/>
            </a:pPr>
            <a:endParaRPr lang="bg-BG" sz="2400" dirty="0" smtClean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  <a:p>
            <a:pPr marL="361950" indent="-361950">
              <a:buFont typeface="Wingdings" pitchFamily="2" charset="2"/>
              <a:buChar char="v"/>
            </a:pPr>
            <a:r>
              <a:rPr lang="bg-BG" sz="24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Как да реагираме по време на негативна кампания срещу нас ?</a:t>
            </a:r>
          </a:p>
          <a:p>
            <a:pPr>
              <a:buFont typeface="Wingdings" pitchFamily="2" charset="2"/>
              <a:buChar char="v"/>
            </a:pPr>
            <a:endParaRPr lang="bg-BG" sz="2400" dirty="0" smtClean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  <a:p>
            <a:pPr>
              <a:buFont typeface="Wingdings" pitchFamily="2" charset="2"/>
              <a:buChar char="v"/>
            </a:pPr>
            <a:r>
              <a:rPr lang="bg-BG" sz="24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Кои полезни инструменти може да ползваме 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9512" y="188640"/>
            <a:ext cx="7772400" cy="792088"/>
          </a:xfrm>
        </p:spPr>
        <p:txBody>
          <a:bodyPr/>
          <a:lstStyle/>
          <a:p>
            <a:pPr algn="l"/>
            <a:r>
              <a:rPr lang="bg-BG" sz="4000" b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Стъпка 2</a:t>
            </a:r>
            <a:endParaRPr lang="bg-BG" sz="4000" b="1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28596" y="1857364"/>
            <a:ext cx="8136904" cy="34345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  <a:buFont typeface="Wingdings" pitchFamily="2" charset="2"/>
              <a:buChar char="v"/>
            </a:pPr>
            <a:r>
              <a:rPr lang="bg-BG" sz="24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Създаване на ресурси</a:t>
            </a:r>
          </a:p>
          <a:p>
            <a:pPr>
              <a:spcAft>
                <a:spcPts val="1200"/>
              </a:spcAft>
            </a:pPr>
            <a:r>
              <a:rPr lang="ru-RU" sz="24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- Фирмен уеб сайт – 1во място в търсачките</a:t>
            </a:r>
          </a:p>
          <a:p>
            <a:pPr>
              <a:spcAft>
                <a:spcPts val="1200"/>
              </a:spcAft>
            </a:pPr>
            <a:r>
              <a:rPr lang="bg-BG" sz="24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- Блог с последни новини</a:t>
            </a:r>
          </a:p>
          <a:p>
            <a:pPr>
              <a:spcAft>
                <a:spcPts val="1200"/>
              </a:spcAft>
            </a:pPr>
            <a:r>
              <a:rPr lang="bg-BG" sz="24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- </a:t>
            </a:r>
            <a:r>
              <a:rPr lang="en-US" sz="2400" dirty="0" err="1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Facebook</a:t>
            </a:r>
            <a:r>
              <a:rPr lang="bg-BG" sz="24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</a:t>
            </a:r>
            <a:r>
              <a:rPr lang="en-US" sz="24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+ Twitter </a:t>
            </a:r>
            <a:r>
              <a:rPr lang="bg-BG" sz="24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+ </a:t>
            </a:r>
            <a:r>
              <a:rPr lang="en-US" sz="24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Google+</a:t>
            </a:r>
            <a:endParaRPr lang="bg-BG" sz="2400" dirty="0" smtClean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  <a:p>
            <a:pPr>
              <a:spcAft>
                <a:spcPts val="1200"/>
              </a:spcAft>
            </a:pPr>
            <a:r>
              <a:rPr lang="bg-BG" sz="24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- </a:t>
            </a:r>
            <a:r>
              <a:rPr lang="en-US" sz="24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YouTube &amp; vBox7</a:t>
            </a:r>
          </a:p>
          <a:p>
            <a:endParaRPr lang="ru-RU" sz="2400" dirty="0" smtClean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  <a:p>
            <a:r>
              <a:rPr lang="ru-RU" sz="24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Не забравяйте регистрация по social </a:t>
            </a:r>
            <a:r>
              <a:rPr lang="en-US" sz="24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bookmark </a:t>
            </a:r>
            <a:r>
              <a:rPr lang="bg-BG" sz="24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сайтове!</a:t>
            </a:r>
          </a:p>
        </p:txBody>
      </p:sp>
      <p:pic>
        <p:nvPicPr>
          <p:cNvPr id="4098" name="Picture 2" descr="C:\Users\Veneta\Desktop\qe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241999" y="1857364"/>
            <a:ext cx="2902001" cy="278617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9512" y="188640"/>
            <a:ext cx="7772400" cy="792088"/>
          </a:xfrm>
        </p:spPr>
        <p:txBody>
          <a:bodyPr/>
          <a:lstStyle/>
          <a:p>
            <a:pPr algn="l"/>
            <a:r>
              <a:rPr lang="bg-BG" sz="4000" b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Стъпка 2</a:t>
            </a:r>
            <a:endParaRPr lang="bg-BG" sz="4000" b="1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9552" y="1893600"/>
            <a:ext cx="8136904" cy="2831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  <a:buFont typeface="Wingdings" pitchFamily="2" charset="2"/>
              <a:buChar char="v"/>
            </a:pPr>
            <a:r>
              <a:rPr lang="bg-BG" sz="24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Да не прескочите! </a:t>
            </a:r>
          </a:p>
          <a:p>
            <a:pPr>
              <a:buFontTx/>
              <a:buChar char="-"/>
            </a:pPr>
            <a:r>
              <a:rPr lang="bg-BG" sz="24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Снимки и оптимизацията  за </a:t>
            </a:r>
            <a:r>
              <a:rPr lang="en-US" sz="24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Google Images</a:t>
            </a:r>
            <a:endParaRPr lang="bg-BG" sz="2400" dirty="0" smtClean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  <a:p>
            <a:pPr>
              <a:buFontTx/>
              <a:buChar char="-"/>
            </a:pPr>
            <a:endParaRPr lang="en-US" sz="2400" dirty="0" smtClean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  <a:p>
            <a:r>
              <a:rPr lang="en-US" sz="24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-</a:t>
            </a:r>
            <a:r>
              <a:rPr lang="bg-BG" sz="24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</a:t>
            </a:r>
            <a:r>
              <a:rPr lang="en-US" sz="24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Google places</a:t>
            </a:r>
            <a:endParaRPr lang="bg-BG" sz="2400" dirty="0" smtClean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  <a:p>
            <a:endParaRPr lang="en-US" sz="2400" dirty="0" smtClean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  <a:p>
            <a:pPr>
              <a:buFontTx/>
              <a:buChar char="-"/>
            </a:pPr>
            <a:r>
              <a:rPr lang="bg-BG" sz="24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Видео клипчета и оптимизация за </a:t>
            </a:r>
          </a:p>
          <a:p>
            <a:r>
              <a:rPr lang="en-US" sz="24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Google Video</a:t>
            </a:r>
            <a:endParaRPr lang="bg-BG" sz="2400" dirty="0" smtClean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44208" y="1484784"/>
            <a:ext cx="2524125" cy="3543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5734997"/>
            <a:ext cx="9144000" cy="64633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bg-BG" sz="3600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У П Р А В Л Е Н И Е</a:t>
            </a:r>
            <a:endParaRPr lang="bg-BG" sz="3600" b="1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88024" y="1772816"/>
            <a:ext cx="3810000" cy="2647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9512" y="188640"/>
            <a:ext cx="7772400" cy="792088"/>
          </a:xfrm>
        </p:spPr>
        <p:txBody>
          <a:bodyPr/>
          <a:lstStyle/>
          <a:p>
            <a:pPr algn="l"/>
            <a:r>
              <a:rPr lang="bg-BG" sz="4000" b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Стъпка 3</a:t>
            </a:r>
            <a:endParaRPr lang="bg-BG" sz="4000" b="1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9552" y="1893600"/>
            <a:ext cx="8136904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  <a:buFont typeface="Wingdings" pitchFamily="2" charset="2"/>
              <a:buChar char="v"/>
            </a:pPr>
            <a:r>
              <a:rPr lang="ru-RU" sz="24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Слушане и разбиране на проблема</a:t>
            </a:r>
          </a:p>
          <a:p>
            <a:pPr>
              <a:spcAft>
                <a:spcPts val="1200"/>
              </a:spcAft>
              <a:buFont typeface="Wingdings" pitchFamily="2" charset="2"/>
              <a:buChar char="v"/>
            </a:pPr>
            <a:r>
              <a:rPr lang="bg-BG" sz="24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Проява на уважение</a:t>
            </a:r>
          </a:p>
          <a:p>
            <a:pPr>
              <a:spcAft>
                <a:spcPts val="1200"/>
              </a:spcAft>
              <a:buFont typeface="Wingdings" pitchFamily="2" charset="2"/>
              <a:buChar char="v"/>
            </a:pPr>
            <a:r>
              <a:rPr lang="bg-BG" sz="24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НИЕ сме един екип</a:t>
            </a:r>
          </a:p>
          <a:p>
            <a:pPr>
              <a:spcAft>
                <a:spcPts val="1200"/>
              </a:spcAft>
              <a:buFont typeface="Wingdings" pitchFamily="2" charset="2"/>
              <a:buChar char="v"/>
            </a:pPr>
            <a:r>
              <a:rPr lang="bg-BG" sz="24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Не досаждайте</a:t>
            </a:r>
          </a:p>
          <a:p>
            <a:pPr>
              <a:spcAft>
                <a:spcPts val="1200"/>
              </a:spcAft>
              <a:buFont typeface="Wingdings" pitchFamily="2" charset="2"/>
              <a:buChar char="v"/>
            </a:pPr>
            <a:r>
              <a:rPr lang="ru-RU" sz="24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Търсенето на яснота не е атака</a:t>
            </a:r>
          </a:p>
          <a:p>
            <a:pPr>
              <a:spcAft>
                <a:spcPts val="1200"/>
              </a:spcAft>
              <a:buFont typeface="Wingdings" pitchFamily="2" charset="2"/>
              <a:buChar char="v"/>
            </a:pPr>
            <a:r>
              <a:rPr lang="bg-BG" sz="24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Съсредоточете се върху интересите,  а не върху позициите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5734997"/>
            <a:ext cx="9144000" cy="64633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bg-BG" sz="3600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А Т А К А и П Р О Т И В О Д Е Й С Т В И Е</a:t>
            </a:r>
            <a:endParaRPr lang="bg-BG" sz="3600" b="1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9512" y="188640"/>
            <a:ext cx="7772400" cy="792088"/>
          </a:xfrm>
        </p:spPr>
        <p:txBody>
          <a:bodyPr/>
          <a:lstStyle/>
          <a:p>
            <a:pPr algn="l"/>
            <a:r>
              <a:rPr lang="bg-BG" sz="4000" b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Източници на заплаха</a:t>
            </a:r>
            <a:endParaRPr lang="bg-BG" sz="4000" b="1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11560" y="1412776"/>
            <a:ext cx="8136904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  <a:buFont typeface="Wingdings" pitchFamily="2" charset="2"/>
              <a:buChar char="v"/>
            </a:pPr>
            <a:r>
              <a:rPr lang="ru-RU" sz="36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Новинарски и инфо сайтове</a:t>
            </a:r>
          </a:p>
          <a:p>
            <a:pPr>
              <a:spcAft>
                <a:spcPts val="1200"/>
              </a:spcAft>
              <a:buFont typeface="Wingdings" pitchFamily="2" charset="2"/>
              <a:buChar char="v"/>
            </a:pPr>
            <a:r>
              <a:rPr lang="bg-BG" sz="36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Форуми</a:t>
            </a:r>
          </a:p>
          <a:p>
            <a:pPr>
              <a:spcAft>
                <a:spcPts val="1200"/>
              </a:spcAft>
              <a:buFont typeface="Wingdings" pitchFamily="2" charset="2"/>
              <a:buChar char="v"/>
            </a:pPr>
            <a:r>
              <a:rPr lang="bg-BG" sz="36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Блогове</a:t>
            </a:r>
          </a:p>
          <a:p>
            <a:pPr>
              <a:spcAft>
                <a:spcPts val="1200"/>
              </a:spcAft>
              <a:buFont typeface="Wingdings" pitchFamily="2" charset="2"/>
              <a:buChar char="v"/>
            </a:pPr>
            <a:r>
              <a:rPr lang="bg-BG" sz="36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Тематични сайтове</a:t>
            </a:r>
          </a:p>
          <a:p>
            <a:pPr>
              <a:spcAft>
                <a:spcPts val="1200"/>
              </a:spcAft>
              <a:buFont typeface="Wingdings" pitchFamily="2" charset="2"/>
              <a:buChar char="v"/>
            </a:pPr>
            <a:r>
              <a:rPr lang="en-US" sz="36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</a:t>
            </a:r>
            <a:r>
              <a:rPr lang="bg-BG" sz="36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Социални мрежи</a:t>
            </a:r>
            <a:endParaRPr lang="ru-RU" sz="3600" dirty="0" smtClean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9512" y="188640"/>
            <a:ext cx="7772400" cy="792088"/>
          </a:xfrm>
        </p:spPr>
        <p:txBody>
          <a:bodyPr/>
          <a:lstStyle/>
          <a:p>
            <a:pPr algn="l"/>
            <a:r>
              <a:rPr lang="bg-BG" sz="4000" b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Информационни сайтове</a:t>
            </a:r>
            <a:endParaRPr lang="bg-BG" sz="4000" b="1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9552" y="1893600"/>
            <a:ext cx="813690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  <a:buFont typeface="Wingdings" pitchFamily="2" charset="2"/>
              <a:buChar char="v"/>
            </a:pPr>
            <a:r>
              <a:rPr lang="ru-RU" sz="24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Запознаване с общите условия на сайта</a:t>
            </a:r>
          </a:p>
          <a:p>
            <a:pPr>
              <a:spcAft>
                <a:spcPts val="1200"/>
              </a:spcAft>
              <a:buFont typeface="Wingdings" pitchFamily="2" charset="2"/>
              <a:buChar char="v"/>
            </a:pPr>
            <a:r>
              <a:rPr lang="bg-BG" sz="24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Комуникация със собствениците </a:t>
            </a:r>
          </a:p>
          <a:p>
            <a:pPr>
              <a:spcAft>
                <a:spcPts val="1200"/>
              </a:spcAft>
              <a:buFont typeface="Wingdings" pitchFamily="2" charset="2"/>
              <a:buChar char="v"/>
            </a:pPr>
            <a:r>
              <a:rPr lang="bg-BG" sz="24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Реклама в сайта</a:t>
            </a:r>
          </a:p>
          <a:p>
            <a:pPr>
              <a:spcAft>
                <a:spcPts val="1200"/>
              </a:spcAft>
              <a:buFont typeface="Wingdings" pitchFamily="2" charset="2"/>
              <a:buChar char="v"/>
            </a:pPr>
            <a:r>
              <a:rPr lang="ru-RU" sz="24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Заявка за премахване от Google </a:t>
            </a:r>
          </a:p>
          <a:p>
            <a:pPr>
              <a:spcAft>
                <a:spcPts val="1200"/>
              </a:spcAft>
              <a:buFont typeface="Wingdings" pitchFamily="2" charset="2"/>
              <a:buChar char="v"/>
            </a:pPr>
            <a:r>
              <a:rPr lang="bg-BG" sz="24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</a:t>
            </a:r>
            <a:r>
              <a:rPr lang="en-US" sz="24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https://www.google.com/webmasters/tools/spamreport</a:t>
            </a:r>
            <a:endParaRPr lang="bg-BG" sz="2400" dirty="0" smtClean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34000" y="1484784"/>
            <a:ext cx="3810000" cy="3324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7544" y="548680"/>
            <a:ext cx="7772400" cy="792088"/>
          </a:xfrm>
        </p:spPr>
        <p:txBody>
          <a:bodyPr/>
          <a:lstStyle/>
          <a:p>
            <a:pPr algn="l"/>
            <a:r>
              <a:rPr lang="bg-BG" sz="4000" b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Форуми</a:t>
            </a:r>
            <a:endParaRPr lang="bg-BG" sz="4000" b="1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5536" y="2060848"/>
            <a:ext cx="8136904" cy="22621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800"/>
              </a:spcAft>
              <a:buFont typeface="Wingdings" pitchFamily="2" charset="2"/>
              <a:buChar char="v"/>
            </a:pPr>
            <a:r>
              <a:rPr lang="bg-BG" sz="24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Откриване на лидерите във форума</a:t>
            </a:r>
          </a:p>
          <a:p>
            <a:pPr>
              <a:spcAft>
                <a:spcPts val="1800"/>
              </a:spcAft>
              <a:buFont typeface="Wingdings" pitchFamily="2" charset="2"/>
              <a:buChar char="v"/>
            </a:pPr>
            <a:r>
              <a:rPr lang="bg-BG" sz="24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Създаване на официален  профил</a:t>
            </a:r>
          </a:p>
          <a:p>
            <a:pPr>
              <a:spcAft>
                <a:spcPts val="1800"/>
              </a:spcAft>
              <a:buFont typeface="Wingdings" pitchFamily="2" charset="2"/>
              <a:buChar char="v"/>
            </a:pPr>
            <a:r>
              <a:rPr lang="bg-BG" sz="24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Създаване и поддържане  на профили</a:t>
            </a:r>
          </a:p>
          <a:p>
            <a:pPr>
              <a:spcAft>
                <a:spcPts val="1800"/>
              </a:spcAft>
              <a:buFont typeface="Wingdings" pitchFamily="2" charset="2"/>
              <a:buChar char="v"/>
            </a:pPr>
            <a:r>
              <a:rPr lang="bg-BG" sz="24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Неутрални мнения и теми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34000" y="2132856"/>
            <a:ext cx="3810000" cy="2543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7544" y="548680"/>
            <a:ext cx="7772400" cy="792088"/>
          </a:xfrm>
        </p:spPr>
        <p:txBody>
          <a:bodyPr/>
          <a:lstStyle/>
          <a:p>
            <a:pPr algn="l"/>
            <a:r>
              <a:rPr lang="bg-BG" sz="4000" b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Блогове</a:t>
            </a:r>
            <a:endParaRPr lang="bg-BG" sz="4000" b="1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5536" y="2060848"/>
            <a:ext cx="813690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800"/>
              </a:spcAft>
              <a:buFont typeface="Wingdings" pitchFamily="2" charset="2"/>
              <a:buChar char="v"/>
            </a:pPr>
            <a:r>
              <a:rPr lang="bg-BG" sz="24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Захвърлете ръкавиците</a:t>
            </a:r>
          </a:p>
          <a:p>
            <a:pPr>
              <a:spcAft>
                <a:spcPts val="1800"/>
              </a:spcAft>
              <a:buFont typeface="Wingdings" pitchFamily="2" charset="2"/>
              <a:buChar char="v"/>
            </a:pPr>
            <a:r>
              <a:rPr lang="bg-BG" sz="24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Личен контакт</a:t>
            </a:r>
          </a:p>
          <a:p>
            <a:pPr>
              <a:spcAft>
                <a:spcPts val="1800"/>
              </a:spcAft>
              <a:buFont typeface="Wingdings" pitchFamily="2" charset="2"/>
              <a:buChar char="v"/>
            </a:pPr>
            <a:r>
              <a:rPr lang="bg-BG" sz="24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Предложение за повторно посещение </a:t>
            </a:r>
          </a:p>
          <a:p>
            <a:pPr>
              <a:spcAft>
                <a:spcPts val="1800"/>
              </a:spcAft>
            </a:pPr>
            <a:r>
              <a:rPr lang="bg-BG" sz="24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    или възползване от услугата</a:t>
            </a:r>
          </a:p>
          <a:p>
            <a:pPr>
              <a:spcAft>
                <a:spcPts val="1800"/>
              </a:spcAft>
              <a:buFont typeface="Wingdings" pitchFamily="2" charset="2"/>
              <a:buChar char="v"/>
            </a:pPr>
            <a:r>
              <a:rPr lang="bg-BG" sz="24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Пръв пред останалите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7544" y="548680"/>
            <a:ext cx="7772400" cy="792088"/>
          </a:xfrm>
        </p:spPr>
        <p:txBody>
          <a:bodyPr/>
          <a:lstStyle/>
          <a:p>
            <a:pPr algn="l"/>
            <a:r>
              <a:rPr lang="bg-BG" sz="4000" b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Тематични сайтове</a:t>
            </a:r>
            <a:endParaRPr lang="bg-BG" sz="4000" b="1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9552" y="2492896"/>
            <a:ext cx="813690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800"/>
              </a:spcAft>
              <a:buFont typeface="Wingdings" pitchFamily="2" charset="2"/>
              <a:buChar char="v"/>
            </a:pPr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Запознаване с Общите условия на сайта</a:t>
            </a:r>
          </a:p>
          <a:p>
            <a:pPr>
              <a:spcAft>
                <a:spcPts val="1800"/>
              </a:spcAft>
              <a:buFont typeface="Wingdings" pitchFamily="2" charset="2"/>
              <a:buChar char="v"/>
            </a:pPr>
            <a:r>
              <a:rPr lang="ru-RU" sz="32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Реклама в сайта / платено участие</a:t>
            </a:r>
          </a:p>
          <a:p>
            <a:pPr>
              <a:spcAft>
                <a:spcPts val="1800"/>
              </a:spcAft>
              <a:buFont typeface="Wingdings" pitchFamily="2" charset="2"/>
              <a:buChar char="v"/>
            </a:pPr>
            <a:r>
              <a:rPr lang="bg-BG" sz="32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Официално участие на представители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3571868" y="3357562"/>
            <a:ext cx="3500462" cy="71438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bg-BG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Кой съм аз ?</a:t>
            </a:r>
            <a:endParaRPr kumimoji="0" lang="bg-BG" sz="4000" b="1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7544" y="548680"/>
            <a:ext cx="7772400" cy="792088"/>
          </a:xfrm>
        </p:spPr>
        <p:txBody>
          <a:bodyPr/>
          <a:lstStyle/>
          <a:p>
            <a:pPr algn="l"/>
            <a:r>
              <a:rPr lang="bg-BG" sz="4000" b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Социални мрежи</a:t>
            </a:r>
            <a:endParaRPr lang="bg-BG" sz="4000" b="1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5536" y="2343071"/>
            <a:ext cx="8136904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800"/>
              </a:spcAft>
              <a:buFont typeface="Wingdings" pitchFamily="2" charset="2"/>
              <a:buChar char="v"/>
            </a:pPr>
            <a:r>
              <a:rPr lang="bg-BG" sz="24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Докладване на страницата</a:t>
            </a:r>
            <a:endParaRPr lang="en-US" sz="2400" dirty="0" smtClean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  <a:p>
            <a:pPr>
              <a:spcAft>
                <a:spcPts val="1800"/>
              </a:spcAft>
              <a:buFont typeface="Wingdings" pitchFamily="2" charset="2"/>
              <a:buChar char="v"/>
            </a:pPr>
            <a:endParaRPr lang="bg-BG" sz="2400" dirty="0" smtClean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  <a:p>
            <a:pPr>
              <a:spcAft>
                <a:spcPts val="1800"/>
              </a:spcAft>
              <a:buFont typeface="Wingdings" pitchFamily="2" charset="2"/>
              <a:buChar char="v"/>
            </a:pPr>
            <a:r>
              <a:rPr lang="en-US" sz="24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</a:t>
            </a:r>
            <a:r>
              <a:rPr lang="bg-BG" sz="24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Официално участие</a:t>
            </a:r>
            <a:r>
              <a:rPr lang="en-US" sz="24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</a:t>
            </a:r>
            <a:r>
              <a:rPr lang="bg-BG" sz="24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на представители</a:t>
            </a:r>
          </a:p>
        </p:txBody>
      </p:sp>
      <p:pic>
        <p:nvPicPr>
          <p:cNvPr id="1026" name="Picture 2" descr="C:\Users\Veneta\Desktop\facebook-page-iframe-update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215074" y="1285860"/>
            <a:ext cx="2714708" cy="271470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332656"/>
            <a:ext cx="9144000" cy="64633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bg-BG" sz="3600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Ц Е Н А Т А</a:t>
            </a:r>
            <a:endParaRPr lang="bg-BG" sz="3600" b="1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71600" y="908720"/>
            <a:ext cx="7560840" cy="42618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395536" y="116632"/>
            <a:ext cx="7772400" cy="792088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bg-BG" sz="4000" b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Какво ни коства ?</a:t>
            </a:r>
            <a:endParaRPr kumimoji="0" lang="bg-BG" sz="4000" b="1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5661248"/>
            <a:ext cx="9144000" cy="64633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bg-BG" sz="3600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Л И Ч Н А    Р Е П У Т А Ц И Я</a:t>
            </a:r>
            <a:endParaRPr lang="bg-BG" sz="3600" b="1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7544" y="548680"/>
            <a:ext cx="7772400" cy="792088"/>
          </a:xfrm>
        </p:spPr>
        <p:txBody>
          <a:bodyPr/>
          <a:lstStyle/>
          <a:p>
            <a:pPr algn="l"/>
            <a:r>
              <a:rPr lang="bg-BG" sz="4000" b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Стъпка 1</a:t>
            </a:r>
            <a:endParaRPr lang="bg-BG" sz="4000" b="1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5536" y="2060848"/>
            <a:ext cx="813690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800"/>
              </a:spcAft>
              <a:buFont typeface="Wingdings" pitchFamily="2" charset="2"/>
              <a:buChar char="v"/>
            </a:pPr>
            <a:r>
              <a:rPr lang="bg-BG" sz="24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Проверете какво се пише за Вас</a:t>
            </a:r>
          </a:p>
          <a:p>
            <a:pPr>
              <a:spcAft>
                <a:spcPts val="1800"/>
              </a:spcAft>
              <a:buFont typeface="Wingdings" pitchFamily="2" charset="2"/>
              <a:buChar char="v"/>
            </a:pPr>
            <a:r>
              <a:rPr lang="bg-BG" sz="24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Направете си личен блог</a:t>
            </a:r>
          </a:p>
          <a:p>
            <a:pPr>
              <a:spcAft>
                <a:spcPts val="1800"/>
              </a:spcAft>
              <a:buFont typeface="Wingdings" pitchFamily="2" charset="2"/>
              <a:buChar char="v"/>
            </a:pPr>
            <a:r>
              <a:rPr lang="bg-BG" sz="24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Онлайн </a:t>
            </a:r>
            <a:r>
              <a:rPr lang="en-US" sz="24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CV</a:t>
            </a:r>
            <a:r>
              <a:rPr lang="bg-BG" sz="24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на </a:t>
            </a:r>
            <a:r>
              <a:rPr lang="en-US" sz="24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.info </a:t>
            </a:r>
          </a:p>
          <a:p>
            <a:pPr>
              <a:spcAft>
                <a:spcPts val="1800"/>
              </a:spcAft>
              <a:buFont typeface="Wingdings" pitchFamily="2" charset="2"/>
              <a:buChar char="v"/>
            </a:pPr>
            <a:r>
              <a:rPr lang="en-US" sz="24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</a:t>
            </a:r>
            <a:r>
              <a:rPr lang="bg-BG" sz="24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Регистрация в безплатни блог </a:t>
            </a:r>
          </a:p>
          <a:p>
            <a:pPr marL="361950">
              <a:spcAft>
                <a:spcPts val="1800"/>
              </a:spcAft>
            </a:pPr>
            <a:r>
              <a:rPr lang="bg-BG" sz="24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хостинг платформи</a:t>
            </a:r>
          </a:p>
        </p:txBody>
      </p:sp>
      <p:pic>
        <p:nvPicPr>
          <p:cNvPr id="5124" name="Picture 4" descr="C:\Users\Veneta\Desktop\images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881341" y="1952261"/>
            <a:ext cx="2143125" cy="214312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Kalin4y\Desktop\New folder\online-social-networking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36096" y="1484784"/>
            <a:ext cx="3344851" cy="2232248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7544" y="548680"/>
            <a:ext cx="7772400" cy="792088"/>
          </a:xfrm>
        </p:spPr>
        <p:txBody>
          <a:bodyPr/>
          <a:lstStyle/>
          <a:p>
            <a:pPr algn="l"/>
            <a:r>
              <a:rPr lang="bg-BG" sz="4000" b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Стъпка 2</a:t>
            </a:r>
            <a:endParaRPr lang="bg-BG" sz="4000" b="1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5536" y="1412776"/>
            <a:ext cx="8136904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800"/>
              </a:spcAft>
              <a:buFont typeface="Wingdings" pitchFamily="2" charset="2"/>
              <a:buChar char="v"/>
            </a:pPr>
            <a:r>
              <a:rPr lang="bg-BG" sz="24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Регистрация във </a:t>
            </a:r>
            <a:r>
              <a:rPr lang="en-US" sz="2400" dirty="0" err="1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Facebook</a:t>
            </a:r>
            <a:r>
              <a:rPr lang="en-US" sz="24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, Twitter, </a:t>
            </a:r>
          </a:p>
          <a:p>
            <a:pPr>
              <a:spcAft>
                <a:spcPts val="1800"/>
              </a:spcAft>
            </a:pPr>
            <a:r>
              <a:rPr lang="en-US" sz="24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    </a:t>
            </a:r>
            <a:r>
              <a:rPr lang="en-US" sz="2400" dirty="0" err="1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Goole</a:t>
            </a:r>
            <a:r>
              <a:rPr lang="en-US" sz="24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+ </a:t>
            </a:r>
            <a:r>
              <a:rPr lang="bg-BG" sz="24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и </a:t>
            </a:r>
            <a:r>
              <a:rPr lang="en-US" sz="24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LinkedIn</a:t>
            </a:r>
            <a:endParaRPr lang="bg-BG" sz="2400" dirty="0" smtClean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  <a:p>
            <a:pPr>
              <a:spcAft>
                <a:spcPts val="1800"/>
              </a:spcAft>
              <a:buFont typeface="Wingdings" pitchFamily="2" charset="2"/>
              <a:buChar char="v"/>
            </a:pPr>
            <a:r>
              <a:rPr lang="bg-BG" sz="24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Форуми, блогове</a:t>
            </a:r>
          </a:p>
          <a:p>
            <a:pPr>
              <a:spcAft>
                <a:spcPts val="1800"/>
              </a:spcAft>
              <a:buFont typeface="Wingdings" pitchFamily="2" charset="2"/>
              <a:buChar char="v"/>
            </a:pPr>
            <a:r>
              <a:rPr lang="bg-BG" sz="24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</a:t>
            </a:r>
            <a:r>
              <a:rPr lang="en-US" sz="24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Link building </a:t>
            </a:r>
            <a:r>
              <a:rPr lang="bg-BG" sz="24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на </a:t>
            </a:r>
            <a:r>
              <a:rPr lang="en-US" sz="24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URL </a:t>
            </a:r>
            <a:r>
              <a:rPr lang="bg-BG" sz="24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от социалните мрежи</a:t>
            </a:r>
            <a:endParaRPr lang="en-US" sz="2400" dirty="0" smtClean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  <a:p>
            <a:pPr>
              <a:spcAft>
                <a:spcPts val="1800"/>
              </a:spcAft>
              <a:buFont typeface="Wingdings" pitchFamily="2" charset="2"/>
              <a:buChar char="v"/>
            </a:pPr>
            <a:r>
              <a:rPr lang="en-US" sz="24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YouTube, </a:t>
            </a:r>
            <a:r>
              <a:rPr lang="en-US" sz="2400" dirty="0" err="1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Vimeo</a:t>
            </a:r>
            <a:r>
              <a:rPr lang="en-US" sz="24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&amp; vBox7</a:t>
            </a:r>
          </a:p>
          <a:p>
            <a:pPr>
              <a:spcAft>
                <a:spcPts val="1800"/>
              </a:spcAft>
              <a:buFont typeface="Wingdings" pitchFamily="2" charset="2"/>
              <a:buChar char="v"/>
            </a:pPr>
            <a:r>
              <a:rPr lang="en-US" sz="24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</a:t>
            </a:r>
            <a:r>
              <a:rPr lang="en-US" sz="2400" dirty="0" err="1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Pisaca</a:t>
            </a:r>
            <a:r>
              <a:rPr lang="en-US" sz="24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&amp; </a:t>
            </a:r>
            <a:r>
              <a:rPr lang="en-US" sz="2400" dirty="0" err="1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Flickr</a:t>
            </a:r>
            <a:r>
              <a:rPr lang="bg-BG" sz="24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</a:t>
            </a:r>
          </a:p>
          <a:p>
            <a:pPr>
              <a:spcAft>
                <a:spcPts val="1800"/>
              </a:spcAft>
              <a:buFont typeface="Wingdings" pitchFamily="2" charset="2"/>
              <a:buChar char="v"/>
            </a:pPr>
            <a:r>
              <a:rPr lang="bg-BG" sz="24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Използване на </a:t>
            </a:r>
            <a:r>
              <a:rPr lang="en-US" sz="24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vanity URL - /username</a:t>
            </a:r>
            <a:endParaRPr lang="bg-BG" sz="2400" dirty="0" smtClean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alphaModFix amt="7400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1115616" y="1412776"/>
            <a:ext cx="3456384" cy="1584176"/>
          </a:xfrm>
          <a:prstGeom prst="roundRect">
            <a:avLst>
              <a:gd name="adj" fmla="val 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b="1" dirty="0" smtClean="0"/>
              <a:t>Слушане</a:t>
            </a:r>
            <a:r>
              <a:rPr lang="bg-BG" dirty="0" smtClean="0"/>
              <a:t> какво </a:t>
            </a:r>
          </a:p>
          <a:p>
            <a:pPr algn="ctr"/>
            <a:r>
              <a:rPr lang="bg-BG" dirty="0" smtClean="0"/>
              <a:t>казват хората</a:t>
            </a:r>
            <a:endParaRPr lang="bg-BG" dirty="0"/>
          </a:p>
        </p:txBody>
      </p:sp>
      <p:sp>
        <p:nvSpPr>
          <p:cNvPr id="5" name="Rounded Rectangle 4"/>
          <p:cNvSpPr/>
          <p:nvPr/>
        </p:nvSpPr>
        <p:spPr>
          <a:xfrm>
            <a:off x="4572000" y="1412776"/>
            <a:ext cx="3456384" cy="1584176"/>
          </a:xfrm>
          <a:prstGeom prst="roundRect">
            <a:avLst>
              <a:gd name="adj" fmla="val 0"/>
            </a:avLst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b="1" dirty="0" smtClean="0"/>
              <a:t>Говорене </a:t>
            </a:r>
            <a:r>
              <a:rPr lang="bg-BG" dirty="0" smtClean="0"/>
              <a:t>с хората</a:t>
            </a:r>
          </a:p>
          <a:p>
            <a:pPr algn="ctr"/>
            <a:r>
              <a:rPr lang="bg-BG" dirty="0" smtClean="0"/>
              <a:t>като с хора</a:t>
            </a:r>
            <a:endParaRPr lang="bg-BG" dirty="0"/>
          </a:p>
        </p:txBody>
      </p:sp>
      <p:sp>
        <p:nvSpPr>
          <p:cNvPr id="6" name="Rounded Rectangle 5"/>
          <p:cNvSpPr/>
          <p:nvPr/>
        </p:nvSpPr>
        <p:spPr>
          <a:xfrm>
            <a:off x="1115616" y="2996952"/>
            <a:ext cx="3456384" cy="1584176"/>
          </a:xfrm>
          <a:prstGeom prst="roundRect">
            <a:avLst>
              <a:gd name="adj" fmla="val 0"/>
            </a:avLst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b="1" dirty="0" smtClean="0"/>
              <a:t>Обвръзване </a:t>
            </a:r>
            <a:r>
              <a:rPr lang="bg-BG" dirty="0" smtClean="0"/>
              <a:t>с хората </a:t>
            </a:r>
          </a:p>
          <a:p>
            <a:pPr algn="ctr"/>
            <a:r>
              <a:rPr lang="bg-BG" dirty="0" smtClean="0"/>
              <a:t>чрез създване на </a:t>
            </a:r>
          </a:p>
          <a:p>
            <a:pPr algn="ctr"/>
            <a:r>
              <a:rPr lang="bg-BG" dirty="0" smtClean="0"/>
              <a:t>взаимоотношения</a:t>
            </a:r>
            <a:endParaRPr lang="bg-BG" dirty="0"/>
          </a:p>
        </p:txBody>
      </p:sp>
      <p:sp>
        <p:nvSpPr>
          <p:cNvPr id="7" name="Rounded Rectangle 6"/>
          <p:cNvSpPr/>
          <p:nvPr/>
        </p:nvSpPr>
        <p:spPr>
          <a:xfrm>
            <a:off x="4572000" y="2996952"/>
            <a:ext cx="3456384" cy="1584176"/>
          </a:xfrm>
          <a:prstGeom prst="roundRect">
            <a:avLst>
              <a:gd name="adj" fmla="val 0"/>
            </a:avLst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b="1" dirty="0" smtClean="0"/>
              <a:t>Измерване</a:t>
            </a:r>
            <a:r>
              <a:rPr lang="bg-BG" dirty="0" smtClean="0"/>
              <a:t> на какво и </a:t>
            </a:r>
          </a:p>
          <a:p>
            <a:pPr algn="ctr"/>
            <a:r>
              <a:rPr lang="bg-BG" dirty="0" smtClean="0"/>
              <a:t>къде се говори</a:t>
            </a:r>
            <a:endParaRPr lang="bg-BG" dirty="0"/>
          </a:p>
        </p:txBody>
      </p:sp>
      <p:sp>
        <p:nvSpPr>
          <p:cNvPr id="8" name="Oval 7"/>
          <p:cNvSpPr/>
          <p:nvPr/>
        </p:nvSpPr>
        <p:spPr>
          <a:xfrm>
            <a:off x="3851920" y="2348880"/>
            <a:ext cx="1440160" cy="136815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ORM</a:t>
            </a:r>
            <a:endParaRPr lang="bg-BG" sz="2800" b="1" dirty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28596" y="1285860"/>
            <a:ext cx="5112568" cy="3168352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bg-BG" sz="4400" b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Калин Василев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www.orm.bg</a:t>
            </a:r>
            <a:endParaRPr lang="en-US" sz="3200" b="1" dirty="0" smtClean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b="1" noProof="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www.kvasilev.com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3200" b="1" dirty="0" smtClean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b="1" noProof="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kv@orm.bg</a:t>
            </a:r>
            <a:endParaRPr lang="en-US" sz="3200" b="1" dirty="0" smtClean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600" b="1" dirty="0" smtClean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b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	Kalin4y</a:t>
            </a:r>
            <a:endParaRPr lang="en-US" sz="3200" b="1" dirty="0" smtClean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b="1" dirty="0" smtClean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b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	Kalin4y</a:t>
            </a:r>
            <a:endParaRPr lang="en-US" sz="3200" b="1" dirty="0" smtClean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3200" b="1" dirty="0" smtClean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3200" b="1" noProof="0" dirty="0" smtClean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pic>
        <p:nvPicPr>
          <p:cNvPr id="13314" name="Picture 2" descr="C:\Users\Kalin4y\Desktop\New folder\1325947934_icontexto-inside-facebook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0034" y="4143380"/>
            <a:ext cx="627856" cy="627856"/>
          </a:xfrm>
          <a:prstGeom prst="rect">
            <a:avLst/>
          </a:prstGeom>
          <a:noFill/>
        </p:spPr>
      </p:pic>
      <p:pic>
        <p:nvPicPr>
          <p:cNvPr id="13315" name="Picture 3" descr="C:\Users\Kalin4y\Desktop\New folder\1325947946_icontexto-inside-twitter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0034" y="5000636"/>
            <a:ext cx="634802" cy="634802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5000628" y="3500438"/>
            <a:ext cx="414337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70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Въпроси</a:t>
            </a:r>
            <a:r>
              <a:rPr lang="en-US" sz="70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  <a:endParaRPr lang="bg-BG" sz="70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3568" y="2636912"/>
            <a:ext cx="7772400" cy="792088"/>
          </a:xfrm>
        </p:spPr>
        <p:txBody>
          <a:bodyPr/>
          <a:lstStyle/>
          <a:p>
            <a:r>
              <a:rPr lang="bg-BG" sz="6600" b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Какво е бранд ?</a:t>
            </a:r>
            <a:endParaRPr lang="bg-BG" sz="6600" b="1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 cstate="print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5550331"/>
            <a:ext cx="9144000" cy="83099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bg-BG" sz="4800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Кой е продукта ?</a:t>
            </a:r>
            <a:endParaRPr lang="bg-BG" sz="480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4149080"/>
            <a:ext cx="9144000" cy="107721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bg-BG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Как марката присъства в сърцата и мислите на Вашите клиенти ?</a:t>
            </a:r>
            <a:endParaRPr lang="bg-BG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9512" y="188640"/>
            <a:ext cx="7772400" cy="792088"/>
          </a:xfrm>
        </p:spPr>
        <p:txBody>
          <a:bodyPr/>
          <a:lstStyle/>
          <a:p>
            <a:pPr algn="l"/>
            <a:r>
              <a:rPr lang="bg-BG" sz="4000" b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Защо ние нужна репутация?</a:t>
            </a:r>
            <a:endParaRPr lang="bg-BG" sz="4000" b="1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3" name="Chart 2"/>
          <p:cNvGraphicFramePr/>
          <p:nvPr/>
        </p:nvGraphicFramePr>
        <p:xfrm>
          <a:off x="1043608" y="1196752"/>
          <a:ext cx="6912768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9512" y="188640"/>
            <a:ext cx="7772400" cy="792088"/>
          </a:xfrm>
        </p:spPr>
        <p:txBody>
          <a:bodyPr/>
          <a:lstStyle/>
          <a:p>
            <a:pPr algn="l"/>
            <a:r>
              <a:rPr lang="bg-BG" sz="4000" b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Защо ние нужна репутация?</a:t>
            </a:r>
            <a:endParaRPr lang="bg-BG" sz="4000" b="1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11560" y="1268760"/>
            <a:ext cx="712879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5600" indent="-355600">
              <a:buFont typeface="Wingdings" pitchFamily="2" charset="2"/>
              <a:buChar char="v"/>
            </a:pPr>
            <a:r>
              <a:rPr lang="bg-BG" sz="24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Над 85 % от </a:t>
            </a:r>
            <a:r>
              <a:rPr lang="en-US" sz="24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HR</a:t>
            </a:r>
            <a:r>
              <a:rPr lang="bg-BG" sz="24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 търсят информация за нови  служители чрез търсачките;</a:t>
            </a:r>
          </a:p>
          <a:p>
            <a:pPr>
              <a:buFont typeface="Wingdings" pitchFamily="2" charset="2"/>
              <a:buChar char="v"/>
            </a:pPr>
            <a:endParaRPr lang="bg-BG" sz="2400" dirty="0" smtClean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  <a:p>
            <a:pPr marL="361950" indent="-361950">
              <a:buFont typeface="Wingdings" pitchFamily="2" charset="2"/>
              <a:buChar char="v"/>
            </a:pPr>
            <a:r>
              <a:rPr lang="bg-BG" sz="24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над 70 % от хората се уповават на това, което другите биха казали за тях;</a:t>
            </a:r>
          </a:p>
          <a:p>
            <a:pPr>
              <a:buFont typeface="Wingdings" pitchFamily="2" charset="2"/>
              <a:buChar char="v"/>
            </a:pPr>
            <a:endParaRPr lang="bg-BG" sz="2400" dirty="0" smtClean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  <a:p>
            <a:pPr marL="355600" indent="-355600">
              <a:buFont typeface="Wingdings" pitchFamily="2" charset="2"/>
              <a:buChar char="v"/>
            </a:pPr>
            <a:r>
              <a:rPr lang="bg-BG" sz="24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80% от потребителите преглеждат репутацията на своите шефове;</a:t>
            </a:r>
          </a:p>
          <a:p>
            <a:pPr>
              <a:buFont typeface="Wingdings" pitchFamily="2" charset="2"/>
              <a:buChar char="v"/>
            </a:pPr>
            <a:endParaRPr lang="bg-BG" sz="2400" dirty="0" smtClean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  <a:p>
            <a:pPr marL="361950" indent="-361950">
              <a:buFont typeface="Wingdings" pitchFamily="2" charset="2"/>
              <a:buChar char="v"/>
            </a:pPr>
            <a:r>
              <a:rPr lang="bg-BG" sz="24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65 % от мениджърите се влияят от Вашата онлайн репутация и поведение.</a:t>
            </a:r>
          </a:p>
          <a:p>
            <a:endParaRPr lang="bg-BG" sz="2400" dirty="0" smtClean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</a:blip>
          <a:srcRect/>
          <a:stretch>
            <a:fillRect l="-11000" r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908720"/>
            <a:ext cx="9144000" cy="64633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bg-BG" sz="3600" b="1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Потребителите контролират репутацията ни</a:t>
            </a:r>
            <a:endParaRPr lang="bg-BG" sz="3600" b="1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921</TotalTime>
  <Words>864</Words>
  <Application>Microsoft Office PowerPoint</Application>
  <PresentationFormat>On-screen Show (4:3)</PresentationFormat>
  <Paragraphs>204</Paragraphs>
  <Slides>38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2" baseType="lpstr">
      <vt:lpstr>Arial</vt:lpstr>
      <vt:lpstr>Calibri</vt:lpstr>
      <vt:lpstr>Wingdings</vt:lpstr>
      <vt:lpstr>Office Theme</vt:lpstr>
      <vt:lpstr>Управление на онлайн репутация  </vt:lpstr>
      <vt:lpstr>За какво ще си говорим ? </vt:lpstr>
      <vt:lpstr>Slide 3</vt:lpstr>
      <vt:lpstr>Какво е бранд ?</vt:lpstr>
      <vt:lpstr>Slide 5</vt:lpstr>
      <vt:lpstr>Slide 6</vt:lpstr>
      <vt:lpstr>Защо ние нужна репутация?</vt:lpstr>
      <vt:lpstr>Защо ние нужна репутация?</vt:lpstr>
      <vt:lpstr>Slide 9</vt:lpstr>
      <vt:lpstr>Slide 10</vt:lpstr>
      <vt:lpstr>Slide 11</vt:lpstr>
      <vt:lpstr>Все още може да управлявате репутацията си</vt:lpstr>
      <vt:lpstr>Онлайн репутация</vt:lpstr>
      <vt:lpstr>Основни компоненти</vt:lpstr>
      <vt:lpstr>Slide 15</vt:lpstr>
      <vt:lpstr>Стъпка 1</vt:lpstr>
      <vt:lpstr>Стъпка 1</vt:lpstr>
      <vt:lpstr>Slide 18</vt:lpstr>
      <vt:lpstr>Стъпка 2</vt:lpstr>
      <vt:lpstr>Стъпка 2</vt:lpstr>
      <vt:lpstr>Стъпка 2</vt:lpstr>
      <vt:lpstr>Slide 22</vt:lpstr>
      <vt:lpstr>Стъпка 3</vt:lpstr>
      <vt:lpstr>Slide 24</vt:lpstr>
      <vt:lpstr>Източници на заплаха</vt:lpstr>
      <vt:lpstr>Информационни сайтове</vt:lpstr>
      <vt:lpstr>Форуми</vt:lpstr>
      <vt:lpstr>Блогове</vt:lpstr>
      <vt:lpstr>Тематични сайтове</vt:lpstr>
      <vt:lpstr>Социални мрежи</vt:lpstr>
      <vt:lpstr>Slide 31</vt:lpstr>
      <vt:lpstr>Slide 32</vt:lpstr>
      <vt:lpstr>Slide 33</vt:lpstr>
      <vt:lpstr>Стъпка 1</vt:lpstr>
      <vt:lpstr>Стъпка 2</vt:lpstr>
      <vt:lpstr>Slide 36</vt:lpstr>
      <vt:lpstr>Slide 37</vt:lpstr>
      <vt:lpstr>Slide 38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Kalin4y</dc:creator>
  <cp:lastModifiedBy>Veneta</cp:lastModifiedBy>
  <cp:revision>181</cp:revision>
  <dcterms:created xsi:type="dcterms:W3CDTF">2010-05-20T10:38:12Z</dcterms:created>
  <dcterms:modified xsi:type="dcterms:W3CDTF">2012-01-09T09:03:11Z</dcterms:modified>
</cp:coreProperties>
</file>